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30"/>
  </p:notesMasterIdLst>
  <p:handoutMasterIdLst>
    <p:handoutMasterId r:id="rId31"/>
  </p:handoutMasterIdLst>
  <p:sldIdLst>
    <p:sldId id="349" r:id="rId2"/>
    <p:sldId id="257" r:id="rId3"/>
    <p:sldId id="262" r:id="rId4"/>
    <p:sldId id="347" r:id="rId5"/>
    <p:sldId id="346" r:id="rId6"/>
    <p:sldId id="319" r:id="rId7"/>
    <p:sldId id="348" r:id="rId8"/>
    <p:sldId id="272" r:id="rId9"/>
    <p:sldId id="273" r:id="rId10"/>
    <p:sldId id="260" r:id="rId11"/>
    <p:sldId id="269" r:id="rId12"/>
    <p:sldId id="261" r:id="rId13"/>
    <p:sldId id="270" r:id="rId14"/>
    <p:sldId id="271" r:id="rId15"/>
    <p:sldId id="316" r:id="rId16"/>
    <p:sldId id="302" r:id="rId17"/>
    <p:sldId id="303" r:id="rId18"/>
    <p:sldId id="275" r:id="rId19"/>
    <p:sldId id="304" r:id="rId20"/>
    <p:sldId id="305" r:id="rId21"/>
    <p:sldId id="306" r:id="rId22"/>
    <p:sldId id="340" r:id="rId23"/>
    <p:sldId id="341" r:id="rId24"/>
    <p:sldId id="295" r:id="rId25"/>
    <p:sldId id="343" r:id="rId26"/>
    <p:sldId id="345" r:id="rId27"/>
    <p:sldId id="338" r:id="rId28"/>
    <p:sldId id="317"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99"/>
    <a:srgbClr val="FFCC6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3" autoAdjust="0"/>
    <p:restoredTop sz="99642" autoAdjust="0"/>
  </p:normalViewPr>
  <p:slideViewPr>
    <p:cSldViewPr snapToGrid="0" snapToObjects="1">
      <p:cViewPr varScale="1">
        <p:scale>
          <a:sx n="80" d="100"/>
          <a:sy n="80" d="100"/>
        </p:scale>
        <p:origin x="677" y="53"/>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60" d="100"/>
          <a:sy n="60" d="100"/>
        </p:scale>
        <p:origin x="2179"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300" smtClean="0">
                <a:latin typeface="+mn-lt"/>
              </a:defRPr>
            </a:lvl1pPr>
          </a:lstStyle>
          <a:p>
            <a:pPr>
              <a:defRPr/>
            </a:pPr>
            <a:fld id="{C8380BB7-9D2B-48A5-B206-3FFFA5B89035}" type="datetime1">
              <a:rPr lang="en-US"/>
              <a:pPr>
                <a:defRPr/>
              </a:pPr>
              <a:t>1/15/2019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300" smtClean="0">
                <a:latin typeface="+mn-lt"/>
              </a:defRPr>
            </a:lvl1pPr>
          </a:lstStyle>
          <a:p>
            <a:pPr>
              <a:defRPr/>
            </a:pPr>
            <a:fld id="{A79AFE1E-8E15-4963-99A4-EC84940E9319}"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300" smtClean="0">
                <a:latin typeface="+mn-lt"/>
              </a:defRPr>
            </a:lvl1pPr>
          </a:lstStyle>
          <a:p>
            <a:pPr>
              <a:defRPr/>
            </a:pPr>
            <a:fld id="{661B5654-47F1-4038-9C62-2D1B70C79C33}" type="datetime1">
              <a:rPr lang="en-US"/>
              <a:pPr>
                <a:defRPr/>
              </a:pPr>
              <a:t>1/15/2019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300" smtClean="0">
                <a:latin typeface="+mn-lt"/>
              </a:defRPr>
            </a:lvl1pPr>
          </a:lstStyle>
          <a:p>
            <a:pPr>
              <a:defRPr/>
            </a:pPr>
            <a:fld id="{AD8BE467-68E4-4059-BD76-EA41E436B4DE}"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348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486150"/>
          </a:xfrm>
        </p:spPr>
        <p:txBody>
          <a:bodyPr>
            <a:normAutofit/>
          </a:bodyPr>
          <a:lstStyle/>
          <a:p>
            <a:r>
              <a:rPr lang="en-US" dirty="0">
                <a:latin typeface="Times New Roman" pitchFamily="18" charset="0"/>
              </a:rPr>
              <a:t>The planning process involves:</a:t>
            </a:r>
          </a:p>
          <a:p>
            <a:pPr lvl="1">
              <a:buFontTx/>
              <a:buChar char="•"/>
            </a:pPr>
            <a:r>
              <a:rPr lang="en-US" dirty="0">
                <a:latin typeface="Times New Roman" pitchFamily="18" charset="0"/>
              </a:rPr>
              <a:t>Reviewing and updating existing plans</a:t>
            </a:r>
          </a:p>
          <a:p>
            <a:pPr lvl="1">
              <a:buFontTx/>
              <a:buChar char="•"/>
            </a:pPr>
            <a:r>
              <a:rPr lang="en-US" dirty="0">
                <a:latin typeface="Times New Roman" pitchFamily="18" charset="0"/>
              </a:rPr>
              <a:t>Identifying and engaging all community stakeholders in sheltering issues</a:t>
            </a:r>
          </a:p>
          <a:p>
            <a:pPr lvl="1">
              <a:buFontTx/>
              <a:buChar char="•"/>
            </a:pPr>
            <a:r>
              <a:rPr lang="en-US" dirty="0">
                <a:latin typeface="Times New Roman" pitchFamily="18" charset="0"/>
              </a:rPr>
              <a:t>Analyzing community preparedness and identifying gaps in planning </a:t>
            </a:r>
          </a:p>
          <a:p>
            <a:pPr lvl="1">
              <a:buFontTx/>
              <a:buChar char="•"/>
            </a:pPr>
            <a:r>
              <a:rPr lang="en-US" dirty="0">
                <a:latin typeface="Times New Roman" pitchFamily="18" charset="0"/>
              </a:rPr>
              <a:t>Identifying resources to address the gaps and establishing relationships and agreements to obtain those resources – both human and material</a:t>
            </a:r>
          </a:p>
          <a:p>
            <a:pPr>
              <a:spcBef>
                <a:spcPts val="0"/>
              </a:spcBef>
            </a:pPr>
            <a:endParaRPr lang="en-US" dirty="0">
              <a:latin typeface="Times New Roman" pitchFamily="18" charset="0"/>
            </a:endParaRPr>
          </a:p>
          <a:p>
            <a:pPr>
              <a:spcBef>
                <a:spcPts val="0"/>
              </a:spcBef>
            </a:pPr>
            <a:r>
              <a:rPr lang="en-US" dirty="0">
                <a:latin typeface="Times New Roman" pitchFamily="18" charset="0"/>
              </a:rPr>
              <a:t>Communities are all different and in varying phases of planning for functional and access needs.</a:t>
            </a:r>
          </a:p>
          <a:p>
            <a:pPr>
              <a:spcBef>
                <a:spcPts val="0"/>
              </a:spcBef>
            </a:pPr>
            <a:endParaRPr lang="en-US" dirty="0">
              <a:latin typeface="Times New Roman" pitchFamily="18" charset="0"/>
            </a:endParaRPr>
          </a:p>
          <a:p>
            <a:pPr>
              <a:spcBef>
                <a:spcPts val="0"/>
              </a:spcBef>
            </a:pPr>
            <a:r>
              <a:rPr lang="en-US" dirty="0">
                <a:latin typeface="Times New Roman" pitchFamily="18" charset="0"/>
              </a:rPr>
              <a:t>BUT A good place to start community planning is by reviewing existing “special needs plans” and integrating appropriate components into of those plans into general population sheltering plan.</a:t>
            </a:r>
          </a:p>
          <a:p>
            <a:pPr>
              <a:spcBef>
                <a:spcPts val="0"/>
              </a:spcBef>
            </a:pPr>
            <a:endParaRPr lang="en-US" dirty="0">
              <a:latin typeface="Times New Roman" pitchFamily="18" charset="0"/>
            </a:endParaRPr>
          </a:p>
          <a:p>
            <a:pPr>
              <a:spcBef>
                <a:spcPts val="0"/>
              </a:spcBef>
            </a:pPr>
            <a:r>
              <a:rPr lang="en-US" dirty="0">
                <a:latin typeface="Times New Roman" pitchFamily="18" charset="0"/>
              </a:rPr>
              <a:t>Planning will require “thinking outside the box”  and engaging the insights and skills of consumer groups and advocacy groups in addition to those of the usual disaster responders.</a:t>
            </a:r>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300" dirty="0">
                <a:latin typeface="Times New Roman" pitchFamily="18" charset="0"/>
              </a:rPr>
              <a:t>When Red Cross is requested to support sheltering, it’s our role to determine whether we can provide emergency services in a designated facility which are accessible to people with disabilities and others with access and functional needs.  We are currently building into our new Operational Sheltering System the Department of Justice ADA Emergency Shelter Checklist. It provides a comprehensive survey and picture of a facility’s accessibility and any modifications which may be necessary to accommodate all shelter residents.</a:t>
            </a:r>
          </a:p>
          <a:p>
            <a:pPr eaLnBrk="1" hangingPunct="1">
              <a:lnSpc>
                <a:spcPct val="80000"/>
              </a:lnSpc>
            </a:pPr>
            <a:endParaRPr lang="en-US" sz="1300" dirty="0">
              <a:latin typeface="Times New Roman" pitchFamily="18" charset="0"/>
            </a:endParaRPr>
          </a:p>
          <a:p>
            <a:pPr eaLnBrk="1" hangingPunct="1">
              <a:lnSpc>
                <a:spcPct val="80000"/>
              </a:lnSpc>
            </a:pPr>
            <a:r>
              <a:rPr lang="en-US" sz="1300" dirty="0">
                <a:latin typeface="Times New Roman" pitchFamily="18" charset="0"/>
              </a:rPr>
              <a:t>Staff of local Centers for Independent Living and Protection &amp; Advocacy agencies, city/county ADA Coordinators and other disability community stakeholders are good partners for assistance with shelter assessment and advocacy with government partners for better shelter selection.</a:t>
            </a:r>
          </a:p>
          <a:p>
            <a:pPr eaLnBrk="1" hangingPunct="1">
              <a:lnSpc>
                <a:spcPct val="80000"/>
              </a:lnSpc>
            </a:pPr>
            <a:endParaRPr lang="en-US" sz="1300" u="sng" dirty="0">
              <a:latin typeface="Times New Roman" pitchFamily="18" charset="0"/>
            </a:endParaRPr>
          </a:p>
          <a:p>
            <a:pPr eaLnBrk="1" hangingPunct="1">
              <a:lnSpc>
                <a:spcPct val="80000"/>
              </a:lnSpc>
            </a:pPr>
            <a:r>
              <a:rPr lang="en-US" sz="1300" b="1" u="sng" dirty="0">
                <a:latin typeface="Times New Roman" pitchFamily="18" charset="0"/>
              </a:rPr>
              <a:t>Accessibility is required in the following areas:</a:t>
            </a:r>
          </a:p>
          <a:p>
            <a:pPr eaLnBrk="1" hangingPunct="1">
              <a:lnSpc>
                <a:spcPct val="80000"/>
              </a:lnSpc>
              <a:buFontTx/>
              <a:buChar char="•"/>
            </a:pPr>
            <a:r>
              <a:rPr lang="en-US" sz="1300" dirty="0">
                <a:latin typeface="Times New Roman" pitchFamily="18" charset="0"/>
              </a:rPr>
              <a:t>Parking and drop-off zones</a:t>
            </a:r>
          </a:p>
          <a:p>
            <a:pPr eaLnBrk="1" hangingPunct="1">
              <a:lnSpc>
                <a:spcPct val="80000"/>
              </a:lnSpc>
              <a:buFontTx/>
              <a:buChar char="•"/>
            </a:pPr>
            <a:r>
              <a:rPr lang="en-US" sz="1300" dirty="0">
                <a:latin typeface="Times New Roman" pitchFamily="18" charset="0"/>
              </a:rPr>
              <a:t>At least one entrance</a:t>
            </a:r>
          </a:p>
          <a:p>
            <a:pPr eaLnBrk="1" hangingPunct="1">
              <a:lnSpc>
                <a:spcPct val="80000"/>
              </a:lnSpc>
              <a:buFontTx/>
              <a:buChar char="•"/>
            </a:pPr>
            <a:r>
              <a:rPr lang="en-US" sz="1300" dirty="0">
                <a:latin typeface="Times New Roman" pitchFamily="18" charset="0"/>
              </a:rPr>
              <a:t>Routes to all service delivery areas: Registration, Dormitory, Feeding, HS/DMH, Recreation</a:t>
            </a:r>
          </a:p>
          <a:p>
            <a:pPr eaLnBrk="1" hangingPunct="1">
              <a:lnSpc>
                <a:spcPct val="80000"/>
              </a:lnSpc>
              <a:buFontTx/>
              <a:buChar char="•"/>
            </a:pPr>
            <a:r>
              <a:rPr lang="en-US" sz="1300" dirty="0">
                <a:latin typeface="Times New Roman" pitchFamily="18" charset="0"/>
              </a:rPr>
              <a:t>Restrooms (both stalls and overall navigability)</a:t>
            </a:r>
          </a:p>
          <a:p>
            <a:pPr eaLnBrk="1" hangingPunct="1">
              <a:spcBef>
                <a:spcPts val="0"/>
              </a:spcBef>
            </a:pPr>
            <a:endParaRPr lang="en-US" sz="1100" dirty="0">
              <a:latin typeface="Times New Roman" pitchFamily="18" charset="0"/>
            </a:endParaRPr>
          </a:p>
          <a:p>
            <a:pPr eaLnBrk="1" hangingPunct="1">
              <a:spcBef>
                <a:spcPts val="0"/>
              </a:spcBef>
            </a:pPr>
            <a:r>
              <a:rPr lang="en-US" sz="1300" u="sng" dirty="0">
                <a:latin typeface="Times New Roman" pitchFamily="18" charset="0"/>
              </a:rPr>
              <a:t>Community plan</a:t>
            </a:r>
            <a:r>
              <a:rPr lang="en-US" sz="1300" dirty="0">
                <a:latin typeface="Times New Roman" pitchFamily="18" charset="0"/>
              </a:rPr>
              <a:t> should detail who is responsible for providing modifications when necessary.</a:t>
            </a:r>
          </a:p>
          <a:p>
            <a:pPr eaLnBrk="1" hangingPunct="1">
              <a:spcBef>
                <a:spcPts val="0"/>
              </a:spcBef>
            </a:pPr>
            <a:endParaRPr lang="en-US" sz="1100" dirty="0">
              <a:latin typeface="Times New Roman" pitchFamily="18"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xfrm>
            <a:off x="701040" y="4415790"/>
            <a:ext cx="5608320" cy="4556760"/>
          </a:xfrm>
          <a:noFill/>
        </p:spPr>
        <p:txBody>
          <a:bodyPr wrap="square" numCol="1" anchor="t" anchorCtr="0" compatLnSpc="1">
            <a:prstTxWarp prst="textNoShape">
              <a:avLst/>
            </a:prstTxWarp>
          </a:bodyPr>
          <a:lstStyle/>
          <a:p>
            <a:pPr eaLnBrk="1" hangingPunct="1">
              <a:spcBef>
                <a:spcPts val="0"/>
              </a:spcBef>
              <a:buFont typeface="Symbol" pitchFamily="18" charset="2"/>
              <a:buNone/>
            </a:pPr>
            <a:r>
              <a:rPr lang="en-US" dirty="0">
                <a:latin typeface="Times New Roman" pitchFamily="18" charset="0"/>
              </a:rPr>
              <a:t>Serving people with disabilities is not only a Red Cross resolution – it’s part of the </a:t>
            </a:r>
            <a:r>
              <a:rPr lang="en-US" b="1" dirty="0">
                <a:latin typeface="Times New Roman" pitchFamily="18" charset="0"/>
              </a:rPr>
              <a:t>fundamental principles</a:t>
            </a:r>
            <a:r>
              <a:rPr lang="en-US" dirty="0">
                <a:latin typeface="Times New Roman" pitchFamily="18" charset="0"/>
              </a:rPr>
              <a:t> of </a:t>
            </a:r>
            <a:r>
              <a:rPr lang="en-US" b="1" dirty="0">
                <a:latin typeface="Times New Roman" pitchFamily="18" charset="0"/>
              </a:rPr>
              <a:t>Humanity and Impartiality</a:t>
            </a:r>
            <a:r>
              <a:rPr lang="en-US" dirty="0">
                <a:latin typeface="Times New Roman" pitchFamily="18" charset="0"/>
              </a:rPr>
              <a:t> that under gird all Red Cross service delivery as part of our international charter.</a:t>
            </a:r>
          </a:p>
          <a:p>
            <a:pPr eaLnBrk="1" hangingPunct="1">
              <a:spcBef>
                <a:spcPts val="0"/>
              </a:spcBef>
              <a:buFont typeface="Symbol" pitchFamily="18" charset="2"/>
              <a:buNone/>
            </a:pPr>
            <a:endParaRPr lang="en-US" dirty="0">
              <a:latin typeface="Times New Roman" pitchFamily="18" charset="0"/>
            </a:endParaRPr>
          </a:p>
          <a:p>
            <a:pPr eaLnBrk="1" hangingPunct="1">
              <a:spcBef>
                <a:spcPts val="0"/>
              </a:spcBef>
              <a:buFont typeface="Symbol" pitchFamily="18" charset="2"/>
              <a:buNone/>
            </a:pPr>
            <a:r>
              <a:rPr lang="en-US" dirty="0">
                <a:latin typeface="Times New Roman" pitchFamily="18" charset="0"/>
              </a:rPr>
              <a:t>We look at the Federal FNSS guidance as a positive means of providing quality service delivery for our clients and for clarifying expectations.</a:t>
            </a:r>
          </a:p>
          <a:p>
            <a:pPr eaLnBrk="1" hangingPunct="1">
              <a:spcBef>
                <a:spcPts val="0"/>
              </a:spcBef>
              <a:buFont typeface="Symbol" pitchFamily="18" charset="2"/>
              <a:buNone/>
            </a:pPr>
            <a:endParaRPr lang="en-US" dirty="0">
              <a:latin typeface="Times New Roman" pitchFamily="18" charset="0"/>
            </a:endParaRPr>
          </a:p>
          <a:p>
            <a:pPr eaLnBrk="1" hangingPunct="1">
              <a:spcBef>
                <a:spcPts val="0"/>
              </a:spcBef>
            </a:pPr>
            <a:r>
              <a:rPr lang="en-US" dirty="0">
                <a:latin typeface="Times New Roman" pitchFamily="18" charset="0"/>
              </a:rPr>
              <a:t>Our approach is to do the very best we can, under emergency conditions, to accommodate people with functional needs in our shelters.  While we need to plan to have the skills, staff, equipment and supplies available, it does NOT mean that Red Cross is doing this all by ourselves – we need to work with a variety of other organizations and individuals and involve the </a:t>
            </a:r>
            <a:r>
              <a:rPr lang="en-US" b="1" dirty="0">
                <a:latin typeface="Times New Roman" pitchFamily="18" charset="0"/>
              </a:rPr>
              <a:t>Whole Community</a:t>
            </a:r>
            <a:r>
              <a:rPr lang="en-US" dirty="0">
                <a:latin typeface="Times New Roman" pitchFamily="18" charset="0"/>
              </a:rPr>
              <a:t> in the planning effort  to meet the needs of the </a:t>
            </a:r>
            <a:r>
              <a:rPr lang="en-US" b="1" dirty="0">
                <a:latin typeface="Times New Roman" pitchFamily="18" charset="0"/>
              </a:rPr>
              <a:t>Whole Community</a:t>
            </a:r>
            <a:r>
              <a:rPr lang="en-US" dirty="0">
                <a:latin typeface="Times New Roman" pitchFamily="18" charset="0"/>
              </a:rPr>
              <a:t>.</a:t>
            </a:r>
          </a:p>
          <a:p>
            <a:pPr eaLnBrk="1" hangingPunct="1">
              <a:spcBef>
                <a:spcPts val="0"/>
              </a:spcBef>
            </a:pPr>
            <a:endParaRPr lang="en-US" dirty="0">
              <a:latin typeface="Times New Roman" pitchFamily="18" charset="0"/>
            </a:endParaRPr>
          </a:p>
          <a:p>
            <a:pPr eaLnBrk="1" hangingPunct="1">
              <a:spcBef>
                <a:spcPts val="0"/>
              </a:spcBef>
            </a:pPr>
            <a:r>
              <a:rPr lang="en-US" dirty="0">
                <a:latin typeface="Times New Roman" pitchFamily="18" charset="0"/>
              </a:rPr>
              <a:t>It may also mean that not all equipment, supplies or services will be available at all shelters immediately.   While we have some limited stashes of durable medical equipment and other supplies, we may not have enough in every location at the beginning of the event.  We may have to locate additional supplies in the local community that can be borrowed until supplies can be moved from field warehouses or from one site to another. </a:t>
            </a:r>
          </a:p>
          <a:p>
            <a:pPr eaLnBrk="1" hangingPunct="1">
              <a:spcBef>
                <a:spcPts val="0"/>
              </a:spcBef>
            </a:pPr>
            <a:endParaRPr lang="en-US" dirty="0">
              <a:latin typeface="Times New Roman" pitchFamily="18" charset="0"/>
            </a:endParaRPr>
          </a:p>
          <a:p>
            <a:pPr eaLnBrk="1" hangingPunct="1">
              <a:spcBef>
                <a:spcPts val="0"/>
              </a:spcBef>
            </a:pPr>
            <a:r>
              <a:rPr lang="en-US" dirty="0">
                <a:latin typeface="Times New Roman" pitchFamily="18" charset="0"/>
              </a:rPr>
              <a:t>It is the responsibility of local planners to identify sources of equipment, supplies and services that can be obtained until national resources can be obtained.  We’ll talk more about that in a few minutes.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701040" y="4415790"/>
            <a:ext cx="5608320" cy="3935730"/>
          </a:xfrm>
          <a:noFill/>
        </p:spPr>
        <p:txBody>
          <a:bodyPr wrap="square" numCol="1" anchor="t" anchorCtr="0" compatLnSpc="1">
            <a:prstTxWarp prst="textNoShape">
              <a:avLst/>
            </a:prstTxWarp>
          </a:bodyPr>
          <a:lstStyle/>
          <a:p>
            <a:pPr eaLnBrk="1" hangingPunct="1">
              <a:spcBef>
                <a:spcPts val="0"/>
              </a:spcBef>
            </a:pPr>
            <a:r>
              <a:rPr lang="en-US" i="1" dirty="0">
                <a:latin typeface="Times New Roman" pitchFamily="18" charset="0"/>
              </a:rPr>
              <a:t>Numbers are from </a:t>
            </a:r>
            <a:r>
              <a:rPr lang="en-US" i="1" u="sng" dirty="0">
                <a:latin typeface="Times New Roman" pitchFamily="18" charset="0"/>
              </a:rPr>
              <a:t>Mass Care Standards and Indicators,</a:t>
            </a:r>
            <a:r>
              <a:rPr lang="en-US" i="1" dirty="0">
                <a:latin typeface="Times New Roman" pitchFamily="18" charset="0"/>
              </a:rPr>
              <a:t> developed by NVOAD Mass Care committee, which Red Cross currently chairs.</a:t>
            </a:r>
          </a:p>
          <a:p>
            <a:pPr eaLnBrk="1" hangingPunct="1">
              <a:spcBef>
                <a:spcPts val="0"/>
              </a:spcBef>
            </a:pPr>
            <a:endParaRPr lang="en-US" i="1" dirty="0">
              <a:latin typeface="Times New Roman" pitchFamily="18" charset="0"/>
            </a:endParaRPr>
          </a:p>
          <a:p>
            <a:pPr eaLnBrk="1" hangingPunct="1">
              <a:spcBef>
                <a:spcPts val="0"/>
              </a:spcBef>
            </a:pPr>
            <a:r>
              <a:rPr lang="en-US" dirty="0">
                <a:latin typeface="Times New Roman" pitchFamily="18" charset="0"/>
              </a:rPr>
              <a:t>When designing the shelter floor plan</a:t>
            </a:r>
            <a:r>
              <a:rPr lang="en-US" i="1" dirty="0">
                <a:latin typeface="Times New Roman" pitchFamily="18" charset="0"/>
              </a:rPr>
              <a:t>, </a:t>
            </a:r>
            <a:r>
              <a:rPr lang="en-US" dirty="0">
                <a:latin typeface="Times New Roman" pitchFamily="18" charset="0"/>
              </a:rPr>
              <a:t>there are a number of factors to consider:</a:t>
            </a:r>
          </a:p>
          <a:p>
            <a:pPr marL="756909" lvl="1" indent="-291118">
              <a:spcBef>
                <a:spcPts val="0"/>
              </a:spcBef>
              <a:spcAft>
                <a:spcPts val="600"/>
              </a:spcAft>
              <a:buFontTx/>
              <a:buChar char="•"/>
            </a:pPr>
            <a:r>
              <a:rPr lang="en-US" dirty="0">
                <a:latin typeface="Times New Roman" pitchFamily="18" charset="0"/>
              </a:rPr>
              <a:t>Ensure that routes are accessible to all service areas including bathrooms, dining and recreation areas, and to health and mental health service areas. Be sure those with visual impairments are aware of changes in floor plans and all walkways are clear of obstructions.</a:t>
            </a:r>
          </a:p>
          <a:p>
            <a:pPr marL="756909" lvl="1" indent="-291118">
              <a:spcBef>
                <a:spcPts val="0"/>
              </a:spcBef>
              <a:spcAft>
                <a:spcPts val="600"/>
              </a:spcAft>
              <a:buFontTx/>
              <a:buChar char="•"/>
            </a:pPr>
            <a:r>
              <a:rPr lang="en-US" dirty="0">
                <a:latin typeface="Times New Roman" pitchFamily="18" charset="0"/>
              </a:rPr>
              <a:t>Allow extra space for the use of mobility devices, such as wheelchairs, canes, motorized scooters</a:t>
            </a:r>
          </a:p>
          <a:p>
            <a:pPr marL="756909" lvl="1" indent="-291118">
              <a:spcBef>
                <a:spcPts val="0"/>
              </a:spcBef>
              <a:spcAft>
                <a:spcPts val="600"/>
              </a:spcAft>
              <a:buFontTx/>
              <a:buChar char="•"/>
            </a:pPr>
            <a:r>
              <a:rPr lang="en-US" dirty="0">
                <a:latin typeface="Times New Roman" pitchFamily="18" charset="0"/>
              </a:rPr>
              <a:t>While there may be lift equipment in the shelter, we do not expect Red Cross workers to be operating it. If they need help with locating resources or trained assistants, Health Services should be contacted.</a:t>
            </a:r>
          </a:p>
          <a:p>
            <a:pPr marL="756909" lvl="1" indent="-291118">
              <a:spcBef>
                <a:spcPts val="0"/>
              </a:spcBef>
              <a:spcAft>
                <a:spcPts val="600"/>
              </a:spcAft>
              <a:buFontTx/>
              <a:buChar char="•"/>
            </a:pPr>
            <a:r>
              <a:rPr lang="en-US" dirty="0">
                <a:latin typeface="Times New Roman" pitchFamily="18" charset="0"/>
              </a:rPr>
              <a:t>Older adults may need to have low light available even at night or need to be located closer to bathrooms if they have to get up during the night.</a:t>
            </a:r>
          </a:p>
          <a:p>
            <a:pPr marL="756909" lvl="1" indent="-291118">
              <a:spcBef>
                <a:spcPts val="0"/>
              </a:spcBef>
              <a:spcAft>
                <a:spcPts val="600"/>
              </a:spcAft>
              <a:buFontTx/>
              <a:buChar char="•"/>
            </a:pPr>
            <a:r>
              <a:rPr lang="en-US" dirty="0">
                <a:latin typeface="Times New Roman" pitchFamily="18" charset="0"/>
              </a:rPr>
              <a:t>Residents who are easily disturbed and agitated by the usual shelter noises and activity may need to be located in quieter areas, or have a quiet space created for them. This may include privacy screens or dividers (blue walls), tents or “pop-up” covers for cots.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xfrm>
            <a:off x="701040" y="4415790"/>
            <a:ext cx="5608320" cy="880110"/>
          </a:xfrm>
          <a:noFill/>
        </p:spPr>
        <p:txBody>
          <a:bodyPr wrap="square" numCol="1" anchor="t" anchorCtr="0" compatLnSpc="1">
            <a:prstTxWarp prst="textNoShape">
              <a:avLst/>
            </a:prstTxWarp>
          </a:bodyPr>
          <a:lstStyle/>
          <a:p>
            <a:pPr eaLnBrk="1" hangingPunct="1">
              <a:spcBef>
                <a:spcPts val="0"/>
              </a:spcBef>
            </a:pPr>
            <a:endParaRPr lang="en-US"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2973050"/>
          </a:xfrm>
        </p:spPr>
        <p:txBody>
          <a:bodyPr>
            <a:noAutofit/>
          </a:bodyPr>
          <a:lstStyle/>
          <a:p>
            <a:pPr>
              <a:spcBef>
                <a:spcPts val="0"/>
              </a:spcBef>
              <a:spcAft>
                <a:spcPts val="0"/>
              </a:spcAft>
            </a:pPr>
            <a:r>
              <a:rPr lang="en-US" dirty="0">
                <a:latin typeface="Arial" panose="020B0604020202020204" pitchFamily="34" charset="0"/>
                <a:cs typeface="Arial" panose="020B0604020202020204" pitchFamily="34" charset="0"/>
              </a:rPr>
              <a:t>Let’s move on to how we understand access and functional needs. A way to do this is by using a model called CMIST. This model will help you understand the access and functional needs of individuals. The reason for using the CMIST model is to place the shelter community into an independent living model instead of a medical model. </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The CMIST model provides a functional needs framework which assists workers with gathering and organizing information about a client’s self-identified access and functional needs. This framework supports the independence and self-determination of all clients and, for individuals with disabilities, discourages the medical model approach which tends to view them as patients.</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Let’s go through the CMIST components:</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The first component is Communication.  Communication has many facets and when deciding how to best communicate with clients, you need to take into account the following disabilities or access and functional needs:</a:t>
            </a:r>
          </a:p>
          <a:p>
            <a:pPr>
              <a:spcBef>
                <a:spcPts val="0"/>
              </a:spcBef>
              <a:spcAft>
                <a:spcPts val="0"/>
              </a:spcAft>
            </a:pPr>
            <a:endParaRPr lang="en-US" dirty="0">
              <a:latin typeface="Arial" panose="020B0604020202020204" pitchFamily="34" charset="0"/>
              <a:cs typeface="Arial" panose="020B0604020202020204" pitchFamily="34" charset="0"/>
            </a:endParaRPr>
          </a:p>
          <a:p>
            <a:pPr lvl="1">
              <a:spcBef>
                <a:spcPts val="0"/>
              </a:spcBef>
              <a:spcAft>
                <a:spcPts val="0"/>
              </a:spcAft>
            </a:pPr>
            <a:r>
              <a:rPr lang="en-US" dirty="0">
                <a:latin typeface="Arial" panose="020B0604020202020204" pitchFamily="34" charset="0"/>
                <a:cs typeface="Arial" panose="020B0604020202020204" pitchFamily="34" charset="0"/>
              </a:rPr>
              <a:t>Low vision or a hearing loss</a:t>
            </a:r>
          </a:p>
          <a:p>
            <a:pPr lvl="1">
              <a:spcBef>
                <a:spcPts val="0"/>
              </a:spcBef>
              <a:spcAft>
                <a:spcPts val="0"/>
              </a:spcAft>
            </a:pPr>
            <a:r>
              <a:rPr lang="en-US" dirty="0">
                <a:latin typeface="Arial" panose="020B0604020202020204" pitchFamily="34" charset="0"/>
                <a:cs typeface="Arial" panose="020B0604020202020204" pitchFamily="34" charset="0"/>
              </a:rPr>
              <a:t>Cognitive or developmental disabilities, which make it difficult for them to process information  </a:t>
            </a:r>
          </a:p>
          <a:p>
            <a:pPr lvl="1">
              <a:spcBef>
                <a:spcPts val="0"/>
              </a:spcBef>
              <a:spcAft>
                <a:spcPts val="0"/>
              </a:spcAft>
            </a:pPr>
            <a:r>
              <a:rPr lang="en-US" dirty="0">
                <a:latin typeface="Arial" panose="020B0604020202020204" pitchFamily="34" charset="0"/>
                <a:cs typeface="Arial" panose="020B0604020202020204" pitchFamily="34" charset="0"/>
              </a:rPr>
              <a:t>English as their second language </a:t>
            </a:r>
          </a:p>
          <a:p>
            <a:pPr lvl="1">
              <a:spcBef>
                <a:spcPts val="0"/>
              </a:spcBef>
              <a:spcAft>
                <a:spcPts val="0"/>
              </a:spcAft>
            </a:pPr>
            <a:r>
              <a:rPr lang="en-US" dirty="0">
                <a:latin typeface="Arial" panose="020B0604020202020204" pitchFamily="34" charset="0"/>
                <a:cs typeface="Arial" panose="020B0604020202020204" pitchFamily="34" charset="0"/>
              </a:rPr>
              <a:t>Other alternate messaging needs, such as picture boards, technical aids, etc.</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The second component is Maintaining Health. To maintain health of the clients, the following should be considered:</a:t>
            </a:r>
          </a:p>
          <a:p>
            <a:pPr>
              <a:spcBef>
                <a:spcPts val="0"/>
              </a:spcBef>
              <a:spcAft>
                <a:spcPts val="0"/>
              </a:spcAft>
            </a:pPr>
            <a:endParaRPr lang="en-US" dirty="0">
              <a:latin typeface="Arial" panose="020B0604020202020204" pitchFamily="34" charset="0"/>
              <a:cs typeface="Arial" panose="020B0604020202020204" pitchFamily="34" charset="0"/>
            </a:endParaRPr>
          </a:p>
          <a:p>
            <a:pPr lvl="1">
              <a:spcBef>
                <a:spcPts val="0"/>
              </a:spcBef>
              <a:spcAft>
                <a:spcPts val="0"/>
              </a:spcAft>
            </a:pPr>
            <a:r>
              <a:rPr lang="en-US" dirty="0">
                <a:latin typeface="Arial" panose="020B0604020202020204" pitchFamily="34" charset="0"/>
                <a:cs typeface="Arial" panose="020B0604020202020204" pitchFamily="34" charset="0"/>
              </a:rPr>
              <a:t>Does the client have acute or chronic health issues?  </a:t>
            </a:r>
          </a:p>
          <a:p>
            <a:pPr lvl="1">
              <a:spcBef>
                <a:spcPts val="0"/>
              </a:spcBef>
              <a:spcAft>
                <a:spcPts val="0"/>
              </a:spcAft>
            </a:pPr>
            <a:r>
              <a:rPr lang="en-US" dirty="0">
                <a:latin typeface="Arial" panose="020B0604020202020204" pitchFamily="34" charset="0"/>
                <a:cs typeface="Arial" panose="020B0604020202020204" pitchFamily="34" charset="0"/>
              </a:rPr>
              <a:t>Does the client need medication support?  </a:t>
            </a:r>
          </a:p>
          <a:p>
            <a:pPr lvl="1">
              <a:spcBef>
                <a:spcPts val="0"/>
              </a:spcBef>
              <a:spcAft>
                <a:spcPts val="0"/>
              </a:spcAft>
            </a:pPr>
            <a:r>
              <a:rPr lang="en-US" dirty="0">
                <a:latin typeface="Arial" panose="020B0604020202020204" pitchFamily="34" charset="0"/>
                <a:cs typeface="Arial" panose="020B0604020202020204" pitchFamily="34" charset="0"/>
              </a:rPr>
              <a:t>Does the client identify as being pregnant?   </a:t>
            </a:r>
          </a:p>
          <a:p>
            <a:pPr lvl="1">
              <a:spcBef>
                <a:spcPts val="0"/>
              </a:spcBef>
              <a:spcAft>
                <a:spcPts val="0"/>
              </a:spcAft>
            </a:pPr>
            <a:r>
              <a:rPr lang="en-US" dirty="0">
                <a:latin typeface="Arial" panose="020B0604020202020204" pitchFamily="34" charset="0"/>
                <a:cs typeface="Arial" panose="020B0604020202020204" pitchFamily="34" charset="0"/>
              </a:rPr>
              <a:t>Does the client share that they need a private area for support for catheterization, wound care or colostomy care?  </a:t>
            </a:r>
          </a:p>
          <a:p>
            <a:pPr lvl="1">
              <a:spcBef>
                <a:spcPts val="0"/>
              </a:spcBef>
              <a:spcAft>
                <a:spcPts val="0"/>
              </a:spcAft>
            </a:pPr>
            <a:r>
              <a:rPr lang="en-US" dirty="0">
                <a:latin typeface="Arial" panose="020B0604020202020204" pitchFamily="34" charset="0"/>
                <a:cs typeface="Arial" panose="020B0604020202020204" pitchFamily="34" charset="0"/>
              </a:rPr>
              <a:t>Does the client share that they need dietary or allergy support?  </a:t>
            </a:r>
          </a:p>
          <a:p>
            <a:pPr lvl="1">
              <a:spcBef>
                <a:spcPts val="0"/>
              </a:spcBef>
              <a:spcAft>
                <a:spcPts val="0"/>
              </a:spcAft>
            </a:pPr>
            <a:r>
              <a:rPr lang="en-US" dirty="0">
                <a:latin typeface="Arial" panose="020B0604020202020204" pitchFamily="34" charset="0"/>
                <a:cs typeface="Arial" panose="020B0604020202020204" pitchFamily="34" charset="0"/>
              </a:rPr>
              <a:t>Does the client or family member ask about access to a quiet area?</a:t>
            </a:r>
          </a:p>
          <a:p>
            <a:pPr>
              <a:spcBef>
                <a:spcPts val="0"/>
              </a:spcBef>
              <a:spcAft>
                <a:spcPts val="0"/>
              </a:spcAft>
            </a:pPr>
            <a:r>
              <a:rPr lang="en-US" dirty="0">
                <a:latin typeface="Arial" panose="020B0604020202020204" pitchFamily="34" charset="0"/>
                <a:cs typeface="Arial" panose="020B0604020202020204" pitchFamily="34" charset="0"/>
              </a:rPr>
              <a:t> </a:t>
            </a:r>
          </a:p>
          <a:p>
            <a:pPr>
              <a:spcBef>
                <a:spcPts val="0"/>
              </a:spcBef>
              <a:spcAft>
                <a:spcPts val="0"/>
              </a:spcAft>
            </a:pPr>
            <a:r>
              <a:rPr lang="en-US" dirty="0">
                <a:latin typeface="Arial" panose="020B0604020202020204" pitchFamily="34" charset="0"/>
                <a:cs typeface="Arial" panose="020B0604020202020204" pitchFamily="34" charset="0"/>
              </a:rPr>
              <a:t>The third component is Independence. Being independent is what we all want, but for some, additional support is needed to maintain independence. Go through the following list as you assist individuals and support their independence:  </a:t>
            </a:r>
          </a:p>
          <a:p>
            <a:pPr>
              <a:spcBef>
                <a:spcPts val="0"/>
              </a:spcBef>
              <a:spcAft>
                <a:spcPts val="0"/>
              </a:spcAft>
            </a:pPr>
            <a:endParaRPr lang="en-US" dirty="0">
              <a:latin typeface="Arial" panose="020B0604020202020204" pitchFamily="34" charset="0"/>
              <a:cs typeface="Arial" panose="020B0604020202020204" pitchFamily="34" charset="0"/>
            </a:endParaRPr>
          </a:p>
          <a:p>
            <a:pPr lvl="1">
              <a:spcBef>
                <a:spcPts val="0"/>
              </a:spcBef>
              <a:spcAft>
                <a:spcPts val="0"/>
              </a:spcAft>
            </a:pPr>
            <a:r>
              <a:rPr lang="en-US" dirty="0">
                <a:latin typeface="Arial" panose="020B0604020202020204" pitchFamily="34" charset="0"/>
                <a:cs typeface="Arial" panose="020B0604020202020204" pitchFamily="34" charset="0"/>
              </a:rPr>
              <a:t>Does the shelter resident need support to maintain their independence (for example, has a caregiver, needs help with a wheelchair or with activities of daily living?)</a:t>
            </a:r>
          </a:p>
          <a:p>
            <a:pPr lvl="1">
              <a:spcBef>
                <a:spcPts val="0"/>
              </a:spcBef>
              <a:spcAft>
                <a:spcPts val="0"/>
              </a:spcAft>
            </a:pPr>
            <a:r>
              <a:rPr lang="en-US" dirty="0">
                <a:latin typeface="Arial" panose="020B0604020202020204" pitchFamily="34" charset="0"/>
                <a:cs typeface="Arial" panose="020B0604020202020204" pitchFamily="34" charset="0"/>
              </a:rPr>
              <a:t>Observe if the shelter resident has a service animal.</a:t>
            </a:r>
          </a:p>
          <a:p>
            <a:pPr lvl="1">
              <a:spcBef>
                <a:spcPts val="0"/>
              </a:spcBef>
              <a:spcAft>
                <a:spcPts val="0"/>
              </a:spcAft>
            </a:pPr>
            <a:r>
              <a:rPr lang="en-US" dirty="0">
                <a:latin typeface="Arial" panose="020B0604020202020204" pitchFamily="34" charset="0"/>
                <a:cs typeface="Arial" panose="020B0604020202020204" pitchFamily="34" charset="0"/>
              </a:rPr>
              <a:t>The person’s needs may include durable medical equipment needs, assistive technology, physical access and/or assistance to all services.</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The fourth component is Services, Support and Self-determination. </a:t>
            </a:r>
          </a:p>
          <a:p>
            <a:pPr>
              <a:spcBef>
                <a:spcPts val="0"/>
              </a:spcBef>
              <a:spcAft>
                <a:spcPts val="0"/>
              </a:spcAft>
            </a:pPr>
            <a:r>
              <a:rPr lang="en-US" dirty="0">
                <a:latin typeface="Arial" panose="020B0604020202020204" pitchFamily="34" charset="0"/>
                <a:cs typeface="Arial" panose="020B0604020202020204" pitchFamily="34" charset="0"/>
              </a:rPr>
              <a:t>Some examples may include:  </a:t>
            </a:r>
          </a:p>
          <a:p>
            <a:pPr lvl="1">
              <a:spcBef>
                <a:spcPts val="0"/>
              </a:spcBef>
              <a:spcAft>
                <a:spcPts val="0"/>
              </a:spcAft>
            </a:pPr>
            <a:r>
              <a:rPr lang="en-US" dirty="0">
                <a:latin typeface="Arial" panose="020B0604020202020204" pitchFamily="34" charset="0"/>
                <a:cs typeface="Arial" panose="020B0604020202020204" pitchFamily="34" charset="0"/>
              </a:rPr>
              <a:t>Persons who have lost caregivers or whose condition changes within the context of evacuation or displacement, causing needs that require more direct support.</a:t>
            </a:r>
          </a:p>
          <a:p>
            <a:pPr lvl="1">
              <a:spcBef>
                <a:spcPts val="0"/>
              </a:spcBef>
              <a:spcAft>
                <a:spcPts val="0"/>
              </a:spcAft>
            </a:pPr>
            <a:r>
              <a:rPr lang="en-US" dirty="0">
                <a:latin typeface="Arial" panose="020B0604020202020204" pitchFamily="34" charset="0"/>
                <a:cs typeface="Arial" panose="020B0604020202020204" pitchFamily="34" charset="0"/>
              </a:rPr>
              <a:t>Think about the needs of an elderly shelter resident with early dementia. Does the family or caregiver need respite or assistance with monitoring the family member with early dementia? </a:t>
            </a:r>
          </a:p>
          <a:p>
            <a:pPr lvl="1">
              <a:spcBef>
                <a:spcPts val="0"/>
              </a:spcBef>
              <a:spcAft>
                <a:spcPts val="0"/>
              </a:spcAft>
            </a:pPr>
            <a:r>
              <a:rPr lang="en-US" dirty="0">
                <a:latin typeface="Arial" panose="020B0604020202020204" pitchFamily="34" charset="0"/>
                <a:cs typeface="Arial" panose="020B0604020202020204" pitchFamily="34" charset="0"/>
              </a:rPr>
              <a:t>Does a family need a quiet area for a child or adult family member with autism, sensory disorders or anxiety?</a:t>
            </a:r>
          </a:p>
          <a:p>
            <a:pPr lvl="1">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Self-determination for clients may not make you feel comfortable. You may feel that your decisions are best for the client, but clients need to make their own decisions even if we think the decision is not in their best interest. </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The final component is Transportation. Having the means to get around the community to get to work or to appointments is an important aspect of independent living. It’s up to you to assist those that may need transportation to dialysis, physical therapy, or physician appointments. It’s imperative that your region familiarize itself with the community's plan for transportation after a disaster, and be a facilitative leader in developing more robust transportation plans.</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169670"/>
          </a:xfrm>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979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u="sng" dirty="0">
                <a:latin typeface="Times New Roman" pitchFamily="18" charset="0"/>
              </a:rPr>
              <a:t>Review objectives</a:t>
            </a:r>
            <a:endParaRPr lang="en-US" dirty="0">
              <a:latin typeface="Times New Roman" pitchFamily="18" charset="0"/>
            </a:endParaRPr>
          </a:p>
          <a:p>
            <a:pPr eaLnBrk="1" hangingPunct="1"/>
            <a:endParaRPr lang="en-US" dirty="0">
              <a:latin typeface="Times New Roman" pitchFamily="18" charset="0"/>
            </a:endParaRPr>
          </a:p>
          <a:p>
            <a:pPr eaLnBrk="1" hangingPunct="1">
              <a:buFontTx/>
              <a:buChar char="•"/>
            </a:pPr>
            <a:r>
              <a:rPr lang="en-US" dirty="0">
                <a:latin typeface="Times New Roman" pitchFamily="18" charset="0"/>
              </a:rPr>
              <a:t>We will very quickly review current  guidance and information about the concepts of providing FNSS and direct you to both governmental and Red Cross directives and resource materials </a:t>
            </a:r>
          </a:p>
          <a:p>
            <a:pPr eaLnBrk="1" hangingPunct="1">
              <a:buFontTx/>
              <a:buChar char="•"/>
            </a:pPr>
            <a:endParaRPr lang="en-US" dirty="0">
              <a:latin typeface="Times New Roman" pitchFamily="18" charset="0"/>
            </a:endParaRPr>
          </a:p>
          <a:p>
            <a:pPr eaLnBrk="1" hangingPunct="1">
              <a:buFontTx/>
              <a:buChar char="•"/>
            </a:pPr>
            <a:r>
              <a:rPr lang="en-US" dirty="0">
                <a:latin typeface="Times New Roman" pitchFamily="18" charset="0"/>
              </a:rPr>
              <a:t>We will engage you in discussions aimed at heightening your awareness and thinking about the sheltering environment, how residents can prepare themselves to function in that environment and to express their needs, and how to best serve the needs of those who have specific access or functional support needs.  </a:t>
            </a:r>
          </a:p>
          <a:p>
            <a:pPr eaLnBrk="1" hangingPunct="1"/>
            <a:endParaRPr lang="en-US" dirty="0">
              <a:latin typeface="Times New Roman" pitchFamily="18" charset="0"/>
            </a:endParaRPr>
          </a:p>
          <a:p>
            <a:pPr eaLnBrk="1" hangingPunct="1">
              <a:buFontTx/>
              <a:buChar char="•"/>
            </a:pPr>
            <a:r>
              <a:rPr lang="en-US" dirty="0">
                <a:latin typeface="Times New Roman" pitchFamily="18" charset="0"/>
              </a:rPr>
              <a:t>We will look at some tools and resources available to help us better address these needs.</a:t>
            </a:r>
          </a:p>
          <a:p>
            <a:pPr eaLnBrk="1" hangingPunct="1"/>
            <a:endParaRPr lang="en-US" dirty="0">
              <a:latin typeface="Times New Roman" pitchFamily="18" charset="0"/>
            </a:endParaRPr>
          </a:p>
          <a:p>
            <a:pPr eaLnBrk="1" hangingPunct="1"/>
            <a:endParaRPr lang="en-US" dirty="0">
              <a:latin typeface="Times New Roman" pitchFamily="18" charset="0"/>
            </a:endParaRPr>
          </a:p>
          <a:p>
            <a:pPr eaLnBrk="1" hangingPunct="1"/>
            <a:endParaRPr lang="en-US" dirty="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9066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26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9489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anose="020B0604020202020204" pitchFamily="34" charset="0"/>
                <a:cs typeface="Arial" panose="020B0604020202020204" pitchFamily="34" charset="0"/>
              </a:rPr>
              <a:t>In the last half of 2018, Red Cross deployed 4 Deaf volunteers, as well as both volunteer and paid registered American Sign Language interpreters to support them and Deaf disaster survivors in our shelters and within disaster-affected communities. In Florida after Hurricane Michael, we conducted outreach to 15 individuals and family groups in the Deaf community. In the aftermath of the Camp Fire in California, we have provided ongoing support to 6 Deaf individuals and family groups in our shelters.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 the course of our 2018 disaster responses, we had 90 Video Phone app-equipped laptops and 30 mobile Video Phones ready for use in our shelters, family assistance centers and multi-agency resource centers. This equipment was in constant rotation as shelters and other service delivery centers closed and new ones opened, maxing out at 60 total in use at any given time. We also provided access to 5 news outlets for the Deaf and Hard-of-Hearing, and 3 for clients who are blind or have low vision. This included Sign1, a CNN service.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 the major disasters in the last half of 2018, we distributed to clients in shelters and affected communities over 100 sensory kits, consisting of a weighted blanket, noise-reducing headphones and a stress ball for manual release of tension.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793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5876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xfrm>
            <a:off x="701040" y="4415790"/>
            <a:ext cx="5608320" cy="4712970"/>
          </a:xfrm>
          <a:noFill/>
        </p:spPr>
        <p:txBody>
          <a:bodyPr wrap="square" numCol="1" anchor="t" anchorCtr="0" compatLnSpc="1">
            <a:prstTxWarp prst="textNoShape">
              <a:avLst/>
            </a:prstTxWarp>
          </a:bodyPr>
          <a:lstStyle/>
          <a:p>
            <a:pPr eaLnBrk="1" hangingPunct="1"/>
            <a:r>
              <a:rPr lang="en-US" dirty="0">
                <a:latin typeface="Times New Roman" pitchFamily="18" charset="0"/>
              </a:rPr>
              <a:t>In the aftermath of several catastrophic level disasters at the beginning of the 21</a:t>
            </a:r>
            <a:r>
              <a:rPr lang="en-US" baseline="30000" dirty="0">
                <a:latin typeface="Times New Roman" pitchFamily="18" charset="0"/>
              </a:rPr>
              <a:t>st</a:t>
            </a:r>
            <a:r>
              <a:rPr lang="en-US" dirty="0">
                <a:latin typeface="Times New Roman" pitchFamily="18" charset="0"/>
              </a:rPr>
              <a:t> century, sheltering was put to extreme tests. These included:</a:t>
            </a:r>
          </a:p>
          <a:p>
            <a:pPr marL="756909" lvl="1" indent="-291118">
              <a:spcBef>
                <a:spcPts val="0"/>
              </a:spcBef>
              <a:buFontTx/>
              <a:buChar char="•"/>
            </a:pPr>
            <a:r>
              <a:rPr lang="en-US" dirty="0">
                <a:latin typeface="Times New Roman" pitchFamily="18" charset="0"/>
              </a:rPr>
              <a:t>the 2001 World Trade Center attack, </a:t>
            </a:r>
          </a:p>
          <a:p>
            <a:pPr marL="756909" lvl="1" indent="-291118">
              <a:spcBef>
                <a:spcPts val="0"/>
              </a:spcBef>
              <a:buFontTx/>
              <a:buChar char="•"/>
            </a:pPr>
            <a:r>
              <a:rPr lang="en-US" dirty="0">
                <a:latin typeface="Times New Roman" pitchFamily="18" charset="0"/>
              </a:rPr>
              <a:t>massive flooding over the whole midwest in 2003 </a:t>
            </a:r>
          </a:p>
          <a:p>
            <a:pPr marL="756909" lvl="1" indent="-291118">
              <a:spcBef>
                <a:spcPts val="0"/>
              </a:spcBef>
              <a:buFontTx/>
              <a:buChar char="•"/>
            </a:pPr>
            <a:r>
              <a:rPr lang="en-US" dirty="0">
                <a:latin typeface="Times New Roman" pitchFamily="18" charset="0"/>
              </a:rPr>
              <a:t>the 2004 quadruple hurricane strikes on Florida</a:t>
            </a:r>
          </a:p>
          <a:p>
            <a:pPr marL="756909" lvl="1" indent="-291118">
              <a:spcBef>
                <a:spcPts val="0"/>
              </a:spcBef>
              <a:buFontTx/>
              <a:buChar char="•"/>
            </a:pPr>
            <a:r>
              <a:rPr lang="en-US" dirty="0">
                <a:latin typeface="Times New Roman" pitchFamily="18" charset="0"/>
              </a:rPr>
              <a:t>the 2005 back-to-back Hurricanes Katrina, Rita and Wilma – </a:t>
            </a:r>
          </a:p>
          <a:p>
            <a:pPr eaLnBrk="1" hangingPunct="1"/>
            <a:r>
              <a:rPr lang="en-US" dirty="0">
                <a:latin typeface="Times New Roman" pitchFamily="18" charset="0"/>
              </a:rPr>
              <a:t>Red Cross served more people in more shelters over that 5-year period than ever before, and thousands of spontaneous volunteers were pressed into service.  Hundreds of independent “Good Samaritan”, non-Red Cross shelters were opened.  </a:t>
            </a:r>
          </a:p>
          <a:p>
            <a:pPr eaLnBrk="1" hangingPunct="1">
              <a:spcBef>
                <a:spcPts val="0"/>
              </a:spcBef>
            </a:pPr>
            <a:endParaRPr lang="en-US" dirty="0">
              <a:latin typeface="Times New Roman" pitchFamily="18" charset="0"/>
            </a:endParaRPr>
          </a:p>
          <a:p>
            <a:pPr eaLnBrk="1" hangingPunct="1"/>
            <a:r>
              <a:rPr lang="en-US" dirty="0">
                <a:latin typeface="Times New Roman" pitchFamily="18" charset="0"/>
              </a:rPr>
              <a:t>Resources were pressed to the limit in every case and gaps in planning and service delivery resources became glaringly apparent, particularly for people who had functional and access needs, often as a result of some type of disability.  As a result, new guidance was issued by FEMA and Red Cross did an intensive re-focus on this aspect of shelter planning and service delivery and added more emphasis on the topic in all shelter training  -- including re-training of all shelter workers.</a:t>
            </a:r>
          </a:p>
          <a:p>
            <a:pPr eaLnBrk="1" hangingPunct="1">
              <a:spcBef>
                <a:spcPts val="0"/>
              </a:spcBef>
            </a:pPr>
            <a:endParaRPr lang="en-US" dirty="0">
              <a:latin typeface="Times New Roman" pitchFamily="18" charset="0"/>
            </a:endParaRPr>
          </a:p>
          <a:p>
            <a:pPr eaLnBrk="1" hangingPunct="1"/>
            <a:r>
              <a:rPr lang="en-US" dirty="0">
                <a:latin typeface="Times New Roman" pitchFamily="18" charset="0"/>
              </a:rPr>
              <a:t>This definition of FNSS is used in orienting Red Cross shelter workers and is included in the newly revised Red Cross shelter operations training.  These concepts have been provided as a separate workshop to all shelter staff since late 2010 until the training materials were updated.  The concepts of inclusion  were already a part of Red Cross training and policy – they were  part of the initial shelter training I had over 30 years ago - but may not have had as much emphasis or consistent application at every level, particularly among less experienced staff.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pitchFamily="18" charset="0"/>
              </a:rPr>
              <a:t>Just to be sure we’re all on the same page, let’s describe the range of areas in which people can have functional needs:  </a:t>
            </a:r>
          </a:p>
          <a:p>
            <a:pPr eaLnBrk="1" hangingPunct="1"/>
            <a:endParaRPr lang="en-US" dirty="0">
              <a:latin typeface="Times New Roman" pitchFamily="18" charset="0"/>
            </a:endParaRPr>
          </a:p>
          <a:p>
            <a:pPr marL="756909" lvl="1" indent="-291118">
              <a:buFontTx/>
              <a:buChar char="•"/>
            </a:pPr>
            <a:r>
              <a:rPr lang="en-US" dirty="0">
                <a:latin typeface="Times New Roman" pitchFamily="18" charset="0"/>
              </a:rPr>
              <a:t>Physical – people with mobility issues – spinal cord injuries, amputation, cerebral palsy</a:t>
            </a:r>
          </a:p>
          <a:p>
            <a:pPr marL="756909" lvl="1" indent="-291118">
              <a:buFontTx/>
              <a:buChar char="•"/>
            </a:pPr>
            <a:r>
              <a:rPr lang="en-US" dirty="0">
                <a:latin typeface="Times New Roman" pitchFamily="18" charset="0"/>
              </a:rPr>
              <a:t>Sensory – diminished vision and hearing, or a changes in sensation in hands and feet</a:t>
            </a:r>
          </a:p>
          <a:p>
            <a:pPr marL="756909" lvl="1" indent="-291118">
              <a:buFontTx/>
              <a:buChar char="•"/>
            </a:pPr>
            <a:r>
              <a:rPr lang="en-US" dirty="0">
                <a:latin typeface="Times New Roman" pitchFamily="18" charset="0"/>
              </a:rPr>
              <a:t>Mental health – depression, Schizophrenia, bi-polar disorder, autism</a:t>
            </a:r>
          </a:p>
          <a:p>
            <a:pPr marL="756909" lvl="1" indent="-291118">
              <a:buFontTx/>
              <a:buChar char="•"/>
            </a:pPr>
            <a:r>
              <a:rPr lang="en-US" dirty="0">
                <a:latin typeface="Times New Roman" pitchFamily="18" charset="0"/>
              </a:rPr>
              <a:t>Cognitive/Intellectual – developmental delay, dyslexia, attention deficit disorder, brain injury</a:t>
            </a:r>
            <a:endParaRPr lang="en-US" dirty="0"/>
          </a:p>
        </p:txBody>
      </p:sp>
    </p:spTree>
    <p:extLst>
      <p:ext uri="{BB962C8B-B14F-4D97-AF65-F5344CB8AC3E}">
        <p14:creationId xmlns:p14="http://schemas.microsoft.com/office/powerpoint/2010/main" val="385031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545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78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37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ARC_Logo_Bttn_HorizStkd_RGB.png"/>
          <p:cNvPicPr>
            <a:picLocks noChangeAspect="1"/>
          </p:cNvPicPr>
          <p:nvPr/>
        </p:nvPicPr>
        <p:blipFill>
          <a:blip r:embed="rId2"/>
          <a:srcRect/>
          <a:stretch>
            <a:fillRect/>
          </a:stretch>
        </p:blipFill>
        <p:spPr bwMode="auto">
          <a:xfrm>
            <a:off x="2020888" y="868363"/>
            <a:ext cx="5038725" cy="2289175"/>
          </a:xfrm>
          <a:prstGeom prst="rect">
            <a:avLst/>
          </a:prstGeom>
          <a:noFill/>
          <a:ln w="9525">
            <a:noFill/>
            <a:miter lim="800000"/>
            <a:headEnd/>
            <a:tailEnd/>
          </a:ln>
        </p:spPr>
      </p:pic>
      <p:sp>
        <p:nvSpPr>
          <p:cNvPr id="4" name="Subtitle 2"/>
          <p:cNvSpPr>
            <a:spLocks noGrp="1"/>
          </p:cNvSpPr>
          <p:nvPr>
            <p:ph type="subTitle" idx="1"/>
          </p:nvPr>
        </p:nvSpPr>
        <p:spPr>
          <a:xfrm>
            <a:off x="1371600" y="3415374"/>
            <a:ext cx="6400800" cy="2020991"/>
          </a:xfrm>
        </p:spPr>
        <p:txBody>
          <a:bodyPr/>
          <a:lstStyle>
            <a:lvl1pPr marL="0" indent="0" algn="ctr">
              <a:lnSpc>
                <a:spcPct val="80000"/>
              </a:lnSpc>
              <a:buNone/>
              <a:defRPr sz="3200" b="1">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cxnSp>
        <p:nvCxnSpPr>
          <p:cNvPr id="6"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2"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11" name="Picture Placeholder 14"/>
          <p:cNvSpPr>
            <a:spLocks noGrp="1"/>
          </p:cNvSpPr>
          <p:nvPr>
            <p:ph type="pic" sz="quarter" idx="10"/>
          </p:nvPr>
        </p:nvSpPr>
        <p:spPr>
          <a:xfrm rot="21575839">
            <a:off x="4991445" y="1765338"/>
            <a:ext cx="3694928" cy="3915400"/>
          </a:xfrm>
          <a:ln>
            <a:noFill/>
          </a:ln>
        </p:spPr>
        <p:txBody>
          <a:bodyPr rtlCol="0">
            <a:normAutofit/>
          </a:bodyPr>
          <a:lstStyle>
            <a:lvl1pPr>
              <a:defRPr baseline="0"/>
            </a:lvl1pPr>
          </a:lstStyle>
          <a:p>
            <a:pPr lvl="0"/>
            <a:r>
              <a:rPr lang="en-US" noProof="0" dirty="0"/>
              <a:t>Click icon to add picture</a:t>
            </a:r>
          </a:p>
        </p:txBody>
      </p:sp>
      <p:sp>
        <p:nvSpPr>
          <p:cNvPr id="12" name="Content Placeholder 2"/>
          <p:cNvSpPr>
            <a:spLocks noGrp="1"/>
          </p:cNvSpPr>
          <p:nvPr>
            <p:ph sz="half" idx="1"/>
          </p:nvPr>
        </p:nvSpPr>
        <p:spPr>
          <a:xfrm>
            <a:off x="457200" y="1766028"/>
            <a:ext cx="4038600" cy="39143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A62268CA-7EBF-411D-B3F2-BB7E057D472A}"/>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3" name="Slide Number Placeholder 5">
            <a:extLst>
              <a:ext uri="{FF2B5EF4-FFF2-40B4-BE49-F238E27FC236}">
                <a16:creationId xmlns:a16="http://schemas.microsoft.com/office/drawing/2014/main" id="{0F8A3C9A-C39B-4B8F-B9DF-8A6C5E203664}"/>
              </a:ext>
            </a:extLst>
          </p:cNvPr>
          <p:cNvSpPr>
            <a:spLocks noGrp="1"/>
          </p:cNvSpPr>
          <p:nvPr>
            <p:ph type="sldNum" sz="quarter" idx="12"/>
          </p:nvPr>
        </p:nvSpPr>
        <p:spPr>
          <a:xfrm>
            <a:off x="8072438" y="621362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z Image Only">
    <p:spTree>
      <p:nvGrpSpPr>
        <p:cNvPr id="1" name=""/>
        <p:cNvGrpSpPr/>
        <p:nvPr/>
      </p:nvGrpSpPr>
      <p:grpSpPr>
        <a:xfrm>
          <a:off x="0" y="0"/>
          <a:ext cx="0" cy="0"/>
          <a:chOff x="0" y="0"/>
          <a:chExt cx="0" cy="0"/>
        </a:xfrm>
      </p:grpSpPr>
      <p:pic>
        <p:nvPicPr>
          <p:cNvPr id="5" name="Picture 3"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10" descr="background-border2.png"/>
          <p:cNvPicPr>
            <a:picLocks noChangeAspect="1"/>
          </p:cNvPicPr>
          <p:nvPr/>
        </p:nvPicPr>
        <p:blipFill>
          <a:blip r:embed="rId3"/>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12" name="Picture Placeholder 14"/>
          <p:cNvSpPr>
            <a:spLocks noGrp="1"/>
          </p:cNvSpPr>
          <p:nvPr>
            <p:ph type="pic" sz="quarter" idx="10"/>
          </p:nvPr>
        </p:nvSpPr>
        <p:spPr>
          <a:xfrm>
            <a:off x="2256373" y="1881275"/>
            <a:ext cx="4566426" cy="3456028"/>
          </a:xfrm>
        </p:spPr>
        <p:txBody>
          <a:bodyPr rtlCol="0">
            <a:normAutofit/>
          </a:bodyPr>
          <a:lstStyle/>
          <a:p>
            <a:pPr lvl="0"/>
            <a:r>
              <a:rPr lang="en-US" noProof="0" dirty="0"/>
              <a:t>Click icon to add picture</a:t>
            </a:r>
          </a:p>
        </p:txBody>
      </p:sp>
      <p:sp>
        <p:nvSpPr>
          <p:cNvPr id="10" name="Footer Placeholder 3">
            <a:extLst>
              <a:ext uri="{FF2B5EF4-FFF2-40B4-BE49-F238E27FC236}">
                <a16:creationId xmlns:a16="http://schemas.microsoft.com/office/drawing/2014/main" id="{A6CDB077-CAF2-49EF-AF08-55862094928E}"/>
              </a:ext>
            </a:extLst>
          </p:cNvPr>
          <p:cNvSpPr>
            <a:spLocks noGrp="1"/>
          </p:cNvSpPr>
          <p:nvPr>
            <p:ph type="ftr" sz="quarter" idx="13"/>
          </p:nvPr>
        </p:nvSpPr>
        <p:spPr>
          <a:xfrm>
            <a:off x="3932766" y="6132724"/>
            <a:ext cx="1278467" cy="365125"/>
          </a:xfrm>
          <a:prstGeom prst="rect">
            <a:avLst/>
          </a:prstGeom>
        </p:spPr>
        <p:txBody>
          <a:bodyPr/>
          <a:lstStyle>
            <a:lvl1pPr>
              <a:defRPr/>
            </a:lvl1pPr>
          </a:lstStyle>
          <a:p>
            <a:pPr>
              <a:defRPr/>
            </a:pPr>
            <a:r>
              <a:rPr lang="en-US" dirty="0"/>
              <a:t>1/10/2019</a:t>
            </a:r>
          </a:p>
        </p:txBody>
      </p:sp>
      <p:sp>
        <p:nvSpPr>
          <p:cNvPr id="11" name="Slide Number Placeholder 5">
            <a:extLst>
              <a:ext uri="{FF2B5EF4-FFF2-40B4-BE49-F238E27FC236}">
                <a16:creationId xmlns:a16="http://schemas.microsoft.com/office/drawing/2014/main" id="{D2FA8BE7-8FD2-4B5E-93AA-F5F093F4A88D}"/>
              </a:ext>
            </a:extLst>
          </p:cNvPr>
          <p:cNvSpPr>
            <a:spLocks noGrp="1"/>
          </p:cNvSpPr>
          <p:nvPr>
            <p:ph type="sldNum" sz="quarter" idx="12"/>
          </p:nvPr>
        </p:nvSpPr>
        <p:spPr>
          <a:xfrm>
            <a:off x="8072438" y="6178687"/>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Image Only">
    <p:spTree>
      <p:nvGrpSpPr>
        <p:cNvPr id="1" name=""/>
        <p:cNvGrpSpPr/>
        <p:nvPr/>
      </p:nvGrpSpPr>
      <p:grpSpPr>
        <a:xfrm>
          <a:off x="0" y="0"/>
          <a:ext cx="0" cy="0"/>
          <a:chOff x="0" y="0"/>
          <a:chExt cx="0" cy="0"/>
        </a:xfrm>
      </p:grpSpPr>
      <p:pic>
        <p:nvPicPr>
          <p:cNvPr id="5" name="Picture 3"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8" descr="Photo_border_sq.psd"/>
          <p:cNvPicPr>
            <a:picLocks noChangeAspect="1"/>
          </p:cNvPicPr>
          <p:nvPr/>
        </p:nvPicPr>
        <p:blipFill>
          <a:blip r:embed="rId3"/>
          <a:srcRect/>
          <a:stretch>
            <a:fillRect/>
          </a:stretch>
        </p:blipFill>
        <p:spPr bwMode="auto">
          <a:xfrm>
            <a:off x="2286000" y="1363663"/>
            <a:ext cx="4740275" cy="454818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10" name="Picture Placeholder 14"/>
          <p:cNvSpPr>
            <a:spLocks noGrp="1"/>
          </p:cNvSpPr>
          <p:nvPr>
            <p:ph type="pic" sz="quarter" idx="10"/>
          </p:nvPr>
        </p:nvSpPr>
        <p:spPr>
          <a:xfrm rot="21575839">
            <a:off x="2774142" y="1835962"/>
            <a:ext cx="3474426" cy="3489183"/>
          </a:xfrm>
          <a:ln>
            <a:noFill/>
          </a:ln>
        </p:spPr>
        <p:txBody>
          <a:bodyPr rtlCol="0">
            <a:normAutofit/>
          </a:bodyPr>
          <a:lstStyle/>
          <a:p>
            <a:pPr lvl="0"/>
            <a:r>
              <a:rPr lang="en-US" noProof="0" dirty="0"/>
              <a:t>Click icon to add picture</a:t>
            </a:r>
          </a:p>
        </p:txBody>
      </p:sp>
      <p:sp>
        <p:nvSpPr>
          <p:cNvPr id="11" name="Footer Placeholder 3">
            <a:extLst>
              <a:ext uri="{FF2B5EF4-FFF2-40B4-BE49-F238E27FC236}">
                <a16:creationId xmlns:a16="http://schemas.microsoft.com/office/drawing/2014/main" id="{80109DFE-3308-4DA0-AEAE-F3416CC80084}"/>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2" name="Slide Number Placeholder 5">
            <a:extLst>
              <a:ext uri="{FF2B5EF4-FFF2-40B4-BE49-F238E27FC236}">
                <a16:creationId xmlns:a16="http://schemas.microsoft.com/office/drawing/2014/main" id="{0E5C9368-F6C5-4CF7-BC07-543A65B9BD8C}"/>
              </a:ext>
            </a:extLst>
          </p:cNvPr>
          <p:cNvSpPr>
            <a:spLocks noGrp="1"/>
          </p:cNvSpPr>
          <p:nvPr>
            <p:ph type="sldNum" sz="quarter" idx="12"/>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 Card Only">
    <p:spTree>
      <p:nvGrpSpPr>
        <p:cNvPr id="1" name=""/>
        <p:cNvGrpSpPr/>
        <p:nvPr/>
      </p:nvGrpSpPr>
      <p:grpSpPr>
        <a:xfrm>
          <a:off x="0" y="0"/>
          <a:ext cx="0" cy="0"/>
          <a:chOff x="0" y="0"/>
          <a:chExt cx="0" cy="0"/>
        </a:xfrm>
      </p:grpSpPr>
      <p:pic>
        <p:nvPicPr>
          <p:cNvPr id="5" name="Picture 3"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12" descr="note_card_2.png"/>
          <p:cNvPicPr>
            <a:picLocks noChangeAspect="1"/>
          </p:cNvPicPr>
          <p:nvPr/>
        </p:nvPicPr>
        <p:blipFill>
          <a:blip r:embed="rId3"/>
          <a:srcRect/>
          <a:stretch>
            <a:fillRect/>
          </a:stretch>
        </p:blipFill>
        <p:spPr bwMode="auto">
          <a:xfrm>
            <a:off x="1760538" y="1919288"/>
            <a:ext cx="5680075" cy="34893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14" name="Text Placeholder 11"/>
          <p:cNvSpPr>
            <a:spLocks noGrp="1"/>
          </p:cNvSpPr>
          <p:nvPr>
            <p:ph type="body" sz="quarter" idx="10"/>
          </p:nvPr>
        </p:nvSpPr>
        <p:spPr>
          <a:xfrm>
            <a:off x="2096165" y="2271185"/>
            <a:ext cx="5065713" cy="2710452"/>
          </a:xfrm>
        </p:spPr>
        <p:txBody>
          <a:bodyPr/>
          <a:lstStyle>
            <a:lvl1pPr marL="0" indent="0">
              <a:buNone/>
              <a:defRPr sz="2400"/>
            </a:lvl1pPr>
          </a:lstStyle>
          <a:p>
            <a:pPr lvl="0"/>
            <a:r>
              <a:rPr lang="en-US" dirty="0"/>
              <a:t>Click to edit Master text styles</a:t>
            </a:r>
          </a:p>
        </p:txBody>
      </p:sp>
      <p:sp>
        <p:nvSpPr>
          <p:cNvPr id="10" name="Footer Placeholder 3">
            <a:extLst>
              <a:ext uri="{FF2B5EF4-FFF2-40B4-BE49-F238E27FC236}">
                <a16:creationId xmlns:a16="http://schemas.microsoft.com/office/drawing/2014/main" id="{CF177D8D-CCBD-4B03-82F7-4842754F5C3C}"/>
              </a:ext>
            </a:extLst>
          </p:cNvPr>
          <p:cNvSpPr>
            <a:spLocks noGrp="1"/>
          </p:cNvSpPr>
          <p:nvPr>
            <p:ph type="ftr" sz="quarter" idx="13"/>
          </p:nvPr>
        </p:nvSpPr>
        <p:spPr>
          <a:xfrm>
            <a:off x="3961341" y="6148387"/>
            <a:ext cx="1278467" cy="365125"/>
          </a:xfrm>
          <a:prstGeom prst="rect">
            <a:avLst/>
          </a:prstGeom>
        </p:spPr>
        <p:txBody>
          <a:bodyPr/>
          <a:lstStyle>
            <a:lvl1pPr>
              <a:defRPr/>
            </a:lvl1pPr>
          </a:lstStyle>
          <a:p>
            <a:pPr>
              <a:defRPr/>
            </a:pPr>
            <a:r>
              <a:rPr lang="en-US" dirty="0"/>
              <a:t>1/10/2019</a:t>
            </a:r>
          </a:p>
        </p:txBody>
      </p:sp>
      <p:sp>
        <p:nvSpPr>
          <p:cNvPr id="11" name="Slide Number Placeholder 5">
            <a:extLst>
              <a:ext uri="{FF2B5EF4-FFF2-40B4-BE49-F238E27FC236}">
                <a16:creationId xmlns:a16="http://schemas.microsoft.com/office/drawing/2014/main" id="{35C6D695-17BC-4AAF-80FB-4DF484D53331}"/>
              </a:ext>
            </a:extLst>
          </p:cNvPr>
          <p:cNvSpPr>
            <a:spLocks noGrp="1"/>
          </p:cNvSpPr>
          <p:nvPr>
            <p:ph type="sldNum" sz="quarter" idx="12"/>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6" name="Picture 3"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8"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note_card_2.png"/>
          <p:cNvPicPr>
            <a:picLocks noChangeAspect="1"/>
          </p:cNvPicPr>
          <p:nvPr/>
        </p:nvPicPr>
        <p:blipFill>
          <a:blip r:embed="rId3"/>
          <a:srcRect/>
          <a:stretch>
            <a:fillRect/>
          </a:stretch>
        </p:blipFill>
        <p:spPr bwMode="auto">
          <a:xfrm>
            <a:off x="376238" y="2044700"/>
            <a:ext cx="4149725" cy="3146425"/>
          </a:xfrm>
          <a:prstGeom prst="rect">
            <a:avLst/>
          </a:prstGeom>
          <a:noFill/>
          <a:ln w="9525">
            <a:noFill/>
            <a:miter lim="800000"/>
            <a:headEnd/>
            <a:tailEnd/>
          </a:ln>
        </p:spPr>
      </p:pic>
      <p:pic>
        <p:nvPicPr>
          <p:cNvPr id="11" name="Picture 10" descr="note_card_2.png"/>
          <p:cNvPicPr>
            <a:picLocks noChangeAspect="1"/>
          </p:cNvPicPr>
          <p:nvPr/>
        </p:nvPicPr>
        <p:blipFill>
          <a:blip r:embed="rId3"/>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0"/>
          </p:nvPr>
        </p:nvSpPr>
        <p:spPr>
          <a:xfrm>
            <a:off x="646550" y="2397160"/>
            <a:ext cx="3579090" cy="2176136"/>
          </a:xfrm>
        </p:spPr>
        <p:txBody>
          <a:bodyPr/>
          <a:lstStyle>
            <a:lvl1pPr marL="0" indent="0">
              <a:buNone/>
              <a:defRPr sz="2400"/>
            </a:lvl1pPr>
          </a:lstStyle>
          <a:p>
            <a:pPr lvl="0"/>
            <a:r>
              <a:rPr lang="en-US" dirty="0"/>
              <a:t>Click to edit Master text styles</a:t>
            </a:r>
          </a:p>
        </p:txBody>
      </p:sp>
      <p:sp>
        <p:nvSpPr>
          <p:cNvPr id="12" name="Text Placeholder 11"/>
          <p:cNvSpPr>
            <a:spLocks noGrp="1"/>
          </p:cNvSpPr>
          <p:nvPr>
            <p:ph type="body" sz="quarter" idx="13"/>
          </p:nvPr>
        </p:nvSpPr>
        <p:spPr>
          <a:xfrm>
            <a:off x="5026895" y="2397160"/>
            <a:ext cx="3579090" cy="2176136"/>
          </a:xfrm>
        </p:spPr>
        <p:txBody>
          <a:bodyPr/>
          <a:lstStyle>
            <a:lvl1pPr marL="0" indent="0">
              <a:buNone/>
              <a:defRPr sz="2400"/>
            </a:lvl1pPr>
          </a:lstStyle>
          <a:p>
            <a:pPr lvl="0"/>
            <a:r>
              <a:rPr lang="en-US" dirty="0"/>
              <a:t>Click to edit Master text styles</a:t>
            </a:r>
          </a:p>
        </p:txBody>
      </p:sp>
      <p:sp>
        <p:nvSpPr>
          <p:cNvPr id="14" name="Footer Placeholder 3">
            <a:extLst>
              <a:ext uri="{FF2B5EF4-FFF2-40B4-BE49-F238E27FC236}">
                <a16:creationId xmlns:a16="http://schemas.microsoft.com/office/drawing/2014/main" id="{B123CCF7-5B2D-419A-A394-460282CCC18A}"/>
              </a:ext>
            </a:extLst>
          </p:cNvPr>
          <p:cNvSpPr>
            <a:spLocks noGrp="1"/>
          </p:cNvSpPr>
          <p:nvPr>
            <p:ph type="ftr" sz="quarter" idx="15"/>
          </p:nvPr>
        </p:nvSpPr>
        <p:spPr>
          <a:xfrm>
            <a:off x="3932766" y="6148387"/>
            <a:ext cx="1278467" cy="365125"/>
          </a:xfrm>
          <a:prstGeom prst="rect">
            <a:avLst/>
          </a:prstGeom>
        </p:spPr>
        <p:txBody>
          <a:bodyPr/>
          <a:lstStyle>
            <a:lvl1pPr>
              <a:defRPr/>
            </a:lvl1pPr>
          </a:lstStyle>
          <a:p>
            <a:pPr>
              <a:defRPr/>
            </a:pPr>
            <a:r>
              <a:rPr lang="en-US" dirty="0"/>
              <a:t>1/10/2019</a:t>
            </a:r>
          </a:p>
        </p:txBody>
      </p:sp>
      <p:sp>
        <p:nvSpPr>
          <p:cNvPr id="15" name="Slide Number Placeholder 5">
            <a:extLst>
              <a:ext uri="{FF2B5EF4-FFF2-40B4-BE49-F238E27FC236}">
                <a16:creationId xmlns:a16="http://schemas.microsoft.com/office/drawing/2014/main" id="{1F01FF08-C7E2-40AF-B938-DEA03EC45D95}"/>
              </a:ext>
            </a:extLst>
          </p:cNvPr>
          <p:cNvSpPr>
            <a:spLocks noGrp="1"/>
          </p:cNvSpPr>
          <p:nvPr>
            <p:ph type="sldNum" sz="quarter" idx="12"/>
          </p:nvPr>
        </p:nvSpPr>
        <p:spPr>
          <a:xfrm>
            <a:off x="8072438" y="6194350"/>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5" name="Picture 3"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hart Placeholder 3"/>
          <p:cNvSpPr>
            <a:spLocks noGrp="1"/>
          </p:cNvSpPr>
          <p:nvPr>
            <p:ph type="chart" sz="quarter" idx="10"/>
          </p:nvPr>
        </p:nvSpPr>
        <p:spPr>
          <a:xfrm>
            <a:off x="1214495" y="1743430"/>
            <a:ext cx="6718391" cy="3780248"/>
          </a:xfrm>
        </p:spPr>
        <p:txBody>
          <a:bodyPr rtlCol="0">
            <a:normAutofit/>
          </a:bodyPr>
          <a:lstStyle/>
          <a:p>
            <a:pPr lvl="0"/>
            <a:endParaRPr lang="en-US" noProof="0" dirty="0"/>
          </a:p>
        </p:txBody>
      </p:sp>
      <p:sp>
        <p:nvSpPr>
          <p:cNvPr id="9" name="Footer Placeholder 3">
            <a:extLst>
              <a:ext uri="{FF2B5EF4-FFF2-40B4-BE49-F238E27FC236}">
                <a16:creationId xmlns:a16="http://schemas.microsoft.com/office/drawing/2014/main" id="{C9138022-DA4A-41D5-AF8F-495EA35640FF}"/>
              </a:ext>
            </a:extLst>
          </p:cNvPr>
          <p:cNvSpPr>
            <a:spLocks noGrp="1"/>
          </p:cNvSpPr>
          <p:nvPr>
            <p:ph type="ftr" sz="quarter" idx="13"/>
          </p:nvPr>
        </p:nvSpPr>
        <p:spPr>
          <a:xfrm>
            <a:off x="3932766" y="6148387"/>
            <a:ext cx="1278467" cy="365125"/>
          </a:xfrm>
          <a:prstGeom prst="rect">
            <a:avLst/>
          </a:prstGeom>
        </p:spPr>
        <p:txBody>
          <a:bodyPr/>
          <a:lstStyle>
            <a:lvl1pPr>
              <a:defRPr/>
            </a:lvl1pPr>
          </a:lstStyle>
          <a:p>
            <a:pPr>
              <a:defRPr/>
            </a:pPr>
            <a:r>
              <a:rPr lang="en-US" dirty="0"/>
              <a:t>1/10/2019</a:t>
            </a:r>
          </a:p>
        </p:txBody>
      </p:sp>
      <p:sp>
        <p:nvSpPr>
          <p:cNvPr id="10" name="Slide Number Placeholder 5">
            <a:extLst>
              <a:ext uri="{FF2B5EF4-FFF2-40B4-BE49-F238E27FC236}">
                <a16:creationId xmlns:a16="http://schemas.microsoft.com/office/drawing/2014/main" id="{E5DD9C4F-4141-4AEE-A5E2-EE5B823067A3}"/>
              </a:ext>
            </a:extLst>
          </p:cNvPr>
          <p:cNvSpPr>
            <a:spLocks noGrp="1"/>
          </p:cNvSpPr>
          <p:nvPr>
            <p:ph type="sldNum" sz="quarter" idx="12"/>
          </p:nvPr>
        </p:nvSpPr>
        <p:spPr>
          <a:xfrm>
            <a:off x="8072438" y="6194350"/>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33CC"/>
                </a:solidFill>
              </a:defRPr>
            </a:lvl1p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lvl1pPr>
              <a:buClr>
                <a:srgbClr val="0033CC"/>
              </a:buClr>
              <a:buSzPct val="100000"/>
              <a:defRPr sz="2600">
                <a:solidFill>
                  <a:schemeClr val="accent6"/>
                </a:solidFill>
              </a:defRPr>
            </a:lvl1pPr>
            <a:lvl2pPr>
              <a:buClr>
                <a:srgbClr val="0033CC"/>
              </a:buClr>
              <a:buSzPct val="100000"/>
              <a:defRPr sz="2400">
                <a:solidFill>
                  <a:schemeClr val="accent6"/>
                </a:solidFill>
              </a:defRPr>
            </a:lvl2pPr>
            <a:lvl3pPr>
              <a:buClr>
                <a:srgbClr val="0033CC"/>
              </a:buClr>
              <a:buSzPct val="100000"/>
              <a:defRPr>
                <a:solidFill>
                  <a:schemeClr val="accent6"/>
                </a:solidFill>
              </a:defRPr>
            </a:lvl3pPr>
            <a:lvl4pPr>
              <a:buClr>
                <a:srgbClr val="0033CC"/>
              </a:buClr>
              <a:buSzPct val="100000"/>
              <a:defRPr>
                <a:solidFill>
                  <a:schemeClr val="accent6"/>
                </a:solidFill>
              </a:defRPr>
            </a:lvl4pPr>
            <a:lvl5pPr>
              <a:buClr>
                <a:srgbClr val="0033CC"/>
              </a:buClr>
              <a:buSzPct val="100000"/>
              <a:defRPr>
                <a:solidFill>
                  <a:schemeClr val="accent6"/>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pic>
        <p:nvPicPr>
          <p:cNvPr id="7" name="Picture 9" descr="American Red Cross logo of red cross on round white button shape with text &quot;American Red Cross&quot; to the right.">
            <a:extLst>
              <a:ext uri="{FF2B5EF4-FFF2-40B4-BE49-F238E27FC236}">
                <a16:creationId xmlns:a16="http://schemas.microsoft.com/office/drawing/2014/main" id="{0DDB9938-E762-4E7A-8EB3-862CF814560B}"/>
              </a:ext>
            </a:extLst>
          </p:cNvPr>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8" name="Slide Number Placeholder 5">
            <a:extLst>
              <a:ext uri="{FF2B5EF4-FFF2-40B4-BE49-F238E27FC236}">
                <a16:creationId xmlns:a16="http://schemas.microsoft.com/office/drawing/2014/main" id="{B823F472-348D-4122-A99D-A5BCA045226D}"/>
              </a:ext>
            </a:extLst>
          </p:cNvPr>
          <p:cNvSpPr>
            <a:spLocks noGrp="1"/>
          </p:cNvSpPr>
          <p:nvPr>
            <p:ph type="sldNum" sz="quarter" idx="14"/>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33CC"/>
                </a:solidFill>
              </a:defRPr>
            </a:lvl1p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lvl1pPr>
              <a:buClr>
                <a:srgbClr val="0033CC"/>
              </a:buClr>
              <a:buSzPct val="100000"/>
              <a:defRPr sz="2600">
                <a:solidFill>
                  <a:schemeClr val="accent6"/>
                </a:solidFill>
              </a:defRPr>
            </a:lvl1pPr>
            <a:lvl2pPr>
              <a:buClr>
                <a:srgbClr val="0033CC"/>
              </a:buClr>
              <a:buSzPct val="100000"/>
              <a:defRPr sz="2400">
                <a:solidFill>
                  <a:schemeClr val="accent6"/>
                </a:solidFill>
              </a:defRPr>
            </a:lvl2pPr>
            <a:lvl3pPr>
              <a:buClr>
                <a:srgbClr val="0033CC"/>
              </a:buClr>
              <a:buSzPct val="100000"/>
              <a:defRPr>
                <a:solidFill>
                  <a:schemeClr val="accent6"/>
                </a:solidFill>
              </a:defRPr>
            </a:lvl3pPr>
            <a:lvl4pPr>
              <a:buClr>
                <a:srgbClr val="0033CC"/>
              </a:buClr>
              <a:buSzPct val="100000"/>
              <a:defRPr>
                <a:solidFill>
                  <a:schemeClr val="accent6"/>
                </a:solidFill>
              </a:defRPr>
            </a:lvl4pPr>
            <a:lvl5pPr>
              <a:buClr>
                <a:srgbClr val="0033CC"/>
              </a:buClr>
              <a:buSzPct val="100000"/>
              <a:defRPr>
                <a:solidFill>
                  <a:schemeClr val="accent6"/>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9" descr="American Red Cross logo of red cross on round white button shape with text &quot;American Red Cross&quot; to the right.">
            <a:extLst>
              <a:ext uri="{FF2B5EF4-FFF2-40B4-BE49-F238E27FC236}">
                <a16:creationId xmlns:a16="http://schemas.microsoft.com/office/drawing/2014/main" id="{1F0ABA28-48AE-41BE-8A87-2722916BB927}"/>
              </a:ext>
            </a:extLst>
          </p:cNvPr>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8" name="Footer Placeholder 3">
            <a:extLst>
              <a:ext uri="{FF2B5EF4-FFF2-40B4-BE49-F238E27FC236}">
                <a16:creationId xmlns:a16="http://schemas.microsoft.com/office/drawing/2014/main" id="{4D0A5FDC-00E5-423B-8633-71207EC408E0}"/>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0" name="Slide Number Placeholder 5">
            <a:extLst>
              <a:ext uri="{FF2B5EF4-FFF2-40B4-BE49-F238E27FC236}">
                <a16:creationId xmlns:a16="http://schemas.microsoft.com/office/drawing/2014/main" id="{C4E49654-2B5E-42F2-AB67-1FF9FB7E52EE}"/>
              </a:ext>
            </a:extLst>
          </p:cNvPr>
          <p:cNvSpPr>
            <a:spLocks noGrp="1"/>
          </p:cNvSpPr>
          <p:nvPr>
            <p:ph type="sldNum" sz="quarter" idx="14"/>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33CC"/>
                </a:solidFill>
              </a:defRPr>
            </a:lvl1p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lvl1pPr>
              <a:buClr>
                <a:srgbClr val="0033CC"/>
              </a:buClr>
              <a:buSzPct val="100000"/>
              <a:defRPr sz="2600">
                <a:solidFill>
                  <a:schemeClr val="accent6"/>
                </a:solidFill>
              </a:defRPr>
            </a:lvl1pPr>
            <a:lvl2pPr>
              <a:buClr>
                <a:srgbClr val="0033CC"/>
              </a:buClr>
              <a:buSzPct val="100000"/>
              <a:defRPr sz="2400">
                <a:solidFill>
                  <a:schemeClr val="accent6"/>
                </a:solidFill>
              </a:defRPr>
            </a:lvl2pPr>
            <a:lvl3pPr>
              <a:buClr>
                <a:srgbClr val="0033CC"/>
              </a:buClr>
              <a:buSzPct val="100000"/>
              <a:defRPr>
                <a:solidFill>
                  <a:schemeClr val="accent6"/>
                </a:solidFill>
              </a:defRPr>
            </a:lvl3pPr>
            <a:lvl4pPr>
              <a:buClr>
                <a:srgbClr val="0033CC"/>
              </a:buClr>
              <a:buSzPct val="100000"/>
              <a:defRPr>
                <a:solidFill>
                  <a:schemeClr val="accent6"/>
                </a:solidFill>
              </a:defRPr>
            </a:lvl4pPr>
            <a:lvl5pPr>
              <a:buClr>
                <a:srgbClr val="0033CC"/>
              </a:buClr>
              <a:buSzPct val="100000"/>
              <a:defRPr>
                <a:solidFill>
                  <a:schemeClr val="accent6"/>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9" descr="American Red Cross logo of red cross on round white button shape with text &quot;American Red Cross&quot; to the right.">
            <a:extLst>
              <a:ext uri="{FF2B5EF4-FFF2-40B4-BE49-F238E27FC236}">
                <a16:creationId xmlns:a16="http://schemas.microsoft.com/office/drawing/2014/main" id="{5B48ADD9-B674-4874-ACAD-41E188C5A26C}"/>
              </a:ext>
            </a:extLst>
          </p:cNvPr>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8" name="Footer Placeholder 3">
            <a:extLst>
              <a:ext uri="{FF2B5EF4-FFF2-40B4-BE49-F238E27FC236}">
                <a16:creationId xmlns:a16="http://schemas.microsoft.com/office/drawing/2014/main" id="{95E5E420-C499-4C29-B138-4EAAADAD6001}"/>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0" name="Slide Number Placeholder 5">
            <a:extLst>
              <a:ext uri="{FF2B5EF4-FFF2-40B4-BE49-F238E27FC236}">
                <a16:creationId xmlns:a16="http://schemas.microsoft.com/office/drawing/2014/main" id="{2D1015A9-0358-4381-8FA4-F2D88CEF6846}"/>
              </a:ext>
            </a:extLst>
          </p:cNvPr>
          <p:cNvSpPr>
            <a:spLocks noGrp="1"/>
          </p:cNvSpPr>
          <p:nvPr>
            <p:ph type="sldNum" sz="quarter" idx="14"/>
          </p:nvPr>
        </p:nvSpPr>
        <p:spPr>
          <a:xfrm>
            <a:off x="8072438" y="6207050"/>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9" descr="ARC_Logo_Bttn_HorizStkd_RGB.png">
            <a:extLst>
              <a:ext uri="{FF2B5EF4-FFF2-40B4-BE49-F238E27FC236}">
                <a16:creationId xmlns:a16="http://schemas.microsoft.com/office/drawing/2014/main" id="{F4E88E89-4605-4D92-9C79-0F8053DA4AAB}"/>
              </a:ext>
            </a:extLst>
          </p:cNvPr>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7" name="Footer Placeholder 3">
            <a:extLst>
              <a:ext uri="{FF2B5EF4-FFF2-40B4-BE49-F238E27FC236}">
                <a16:creationId xmlns:a16="http://schemas.microsoft.com/office/drawing/2014/main" id="{B3EB4138-5D70-4526-96D2-906137F34D11}"/>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8" name="Slide Number Placeholder 5">
            <a:extLst>
              <a:ext uri="{FF2B5EF4-FFF2-40B4-BE49-F238E27FC236}">
                <a16:creationId xmlns:a16="http://schemas.microsoft.com/office/drawing/2014/main" id="{4052C0BE-5076-4274-BEA2-29E058C70FE0}"/>
              </a:ext>
            </a:extLst>
          </p:cNvPr>
          <p:cNvSpPr>
            <a:spLocks noGrp="1"/>
          </p:cNvSpPr>
          <p:nvPr>
            <p:ph type="sldNum" sz="quarter" idx="14"/>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9"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2484032" cy="4114352"/>
          </a:xfrm>
        </p:spPr>
        <p:txBody>
          <a:bodyP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41770" y="1600200"/>
            <a:ext cx="5545030" cy="4114353"/>
          </a:xfrm>
        </p:spPr>
        <p:txBody>
          <a:bodyPr>
            <a:normAutofit/>
          </a:bodyPr>
          <a:lstStyle>
            <a:lvl1pPr marL="0" indent="0" algn="l">
              <a:buNone/>
              <a:defRPr sz="2600">
                <a:solidFill>
                  <a:schemeClr val="accent6"/>
                </a:solidFill>
                <a:latin typeface="Arial"/>
                <a:cs typeface="Arial"/>
              </a:defRPr>
            </a:lvl1pPr>
            <a:lvl2pPr marL="457200" indent="0" algn="l">
              <a:buNone/>
              <a:defRPr sz="2400">
                <a:solidFill>
                  <a:schemeClr val="accent6"/>
                </a:solidFill>
              </a:defRPr>
            </a:lvl2pPr>
            <a:lvl3pPr marL="914400" indent="0" algn="l">
              <a:buNone/>
              <a:defRPr sz="2000">
                <a:solidFill>
                  <a:schemeClr val="accent6"/>
                </a:solidFill>
              </a:defRPr>
            </a:lvl3pPr>
            <a:lvl4pPr marL="1371600" indent="0" algn="l">
              <a:buNone/>
              <a:defRPr sz="1800">
                <a:solidFill>
                  <a:schemeClr val="accent6"/>
                </a:solidFill>
              </a:defRPr>
            </a:lvl4pPr>
            <a:lvl5pPr marL="1828800" indent="0" algn="l">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5"/>
          <p:cNvSpPr>
            <a:spLocks noGrp="1"/>
          </p:cNvSpPr>
          <p:nvPr>
            <p:ph type="sldNum" sz="quarter" idx="12"/>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
        <p:nvSpPr>
          <p:cNvPr id="9" name="Footer Placeholder 3">
            <a:extLst>
              <a:ext uri="{FF2B5EF4-FFF2-40B4-BE49-F238E27FC236}">
                <a16:creationId xmlns:a16="http://schemas.microsoft.com/office/drawing/2014/main" id="{C10A6ED0-8CEB-4213-ACCF-EE38C4C20E56}"/>
              </a:ext>
            </a:extLst>
          </p:cNvPr>
          <p:cNvSpPr>
            <a:spLocks noGrp="1"/>
          </p:cNvSpPr>
          <p:nvPr>
            <p:ph type="ftr" sz="quarter" idx="13"/>
          </p:nvPr>
        </p:nvSpPr>
        <p:spPr>
          <a:xfrm>
            <a:off x="3932766" y="6164031"/>
            <a:ext cx="1278467" cy="365125"/>
          </a:xfrm>
          <a:prstGeom prst="rect">
            <a:avLst/>
          </a:prstGeom>
        </p:spPr>
        <p:txBody>
          <a:bodyPr/>
          <a:lstStyle>
            <a:lvl1pPr>
              <a:defRPr/>
            </a:lvl1pPr>
          </a:lstStyle>
          <a:p>
            <a:pPr>
              <a:defRPr/>
            </a:pPr>
            <a:r>
              <a:rPr lang="en-US" dirty="0"/>
              <a:t>1/10/2019</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print"/>
          <a:srcRect/>
          <a:stretch>
            <a:fillRect/>
          </a:stretch>
        </p:blipFill>
        <p:spPr bwMode="auto">
          <a:xfrm>
            <a:off x="1295400" y="1752600"/>
            <a:ext cx="6420886" cy="3733800"/>
          </a:xfrm>
          <a:prstGeom prst="rect">
            <a:avLst/>
          </a:prstGeom>
          <a:noFill/>
          <a:ln w="9525">
            <a:noFill/>
            <a:miter lim="800000"/>
            <a:headEnd/>
            <a:tailEnd/>
          </a:ln>
        </p:spPr>
      </p:pic>
      <p:pic>
        <p:nvPicPr>
          <p:cNvPr id="7" name="Picture 10" descr="ARC_Logo_Bttn.png"/>
          <p:cNvPicPr>
            <a:picLocks noChangeAspect="1"/>
          </p:cNvPicPr>
          <p:nvPr userDrawn="1"/>
        </p:nvPicPr>
        <p:blipFill>
          <a:blip r:embed="rId3" cstate="print"/>
          <a:srcRect/>
          <a:stretch>
            <a:fillRect/>
          </a:stretch>
        </p:blipFill>
        <p:spPr bwMode="auto">
          <a:xfrm>
            <a:off x="3797300" y="1014413"/>
            <a:ext cx="1474788" cy="14763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5"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6"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883275"/>
            <a:ext cx="1900237" cy="863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aseline="0">
                <a:solidFill>
                  <a:schemeClr val="accent6"/>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2"/>
          </p:nvPr>
        </p:nvSpPr>
        <p:spPr>
          <a:xfrm>
            <a:off x="8072438" y="6190493"/>
            <a:ext cx="614362" cy="27463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DDA556D1-BA70-49BE-BB8D-CD273E2E03CD}" type="slidenum">
              <a:rPr lang="en-US" smtClean="0"/>
              <a:pPr>
                <a:defRPr/>
              </a:pPr>
              <a:t>‹#›</a:t>
            </a:fld>
            <a:endParaRPr lang="en-US" dirty="0"/>
          </a:p>
        </p:txBody>
      </p:sp>
      <p:sp>
        <p:nvSpPr>
          <p:cNvPr id="9" name="Footer Placeholder 3">
            <a:extLst>
              <a:ext uri="{FF2B5EF4-FFF2-40B4-BE49-F238E27FC236}">
                <a16:creationId xmlns:a16="http://schemas.microsoft.com/office/drawing/2014/main" id="{63209B33-DCB9-4E59-8D17-9D0F68236760}"/>
              </a:ext>
            </a:extLst>
          </p:cNvPr>
          <p:cNvSpPr>
            <a:spLocks noGrp="1"/>
          </p:cNvSpPr>
          <p:nvPr>
            <p:ph type="ftr" sz="quarter" idx="13"/>
          </p:nvPr>
        </p:nvSpPr>
        <p:spPr>
          <a:xfrm>
            <a:off x="3969279" y="6148387"/>
            <a:ext cx="1278467" cy="365125"/>
          </a:xfrm>
          <a:prstGeom prst="rect">
            <a:avLst/>
          </a:prstGeom>
        </p:spPr>
        <p:txBody>
          <a:bodyPr/>
          <a:lstStyle>
            <a:lvl1pPr>
              <a:defRPr/>
            </a:lvl1pPr>
          </a:lstStyle>
          <a:p>
            <a:pPr>
              <a:defRPr/>
            </a:pPr>
            <a:r>
              <a:rPr lang="en-US" dirty="0"/>
              <a:t>1/10/2019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6"/>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9"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14352"/>
          </a:xfrm>
        </p:spPr>
        <p:txBody>
          <a:bodyPr/>
          <a:lstStyle>
            <a:lvl1pPr>
              <a:buClr>
                <a:srgbClr val="0033CC"/>
              </a:buClr>
              <a:buSzPct val="100000"/>
              <a:defRPr/>
            </a:lvl1pPr>
            <a:lvl2pPr>
              <a:buClr>
                <a:srgbClr val="0033CC"/>
              </a:buClr>
              <a:buSzPct val="100000"/>
              <a:defRPr/>
            </a:lvl2pPr>
            <a:lvl3pPr>
              <a:buClr>
                <a:srgbClr val="0033CC"/>
              </a:buClr>
              <a:buSzPct val="100000"/>
              <a:defRPr/>
            </a:lvl3pPr>
            <a:lvl4pPr>
              <a:buClr>
                <a:srgbClr val="0033CC"/>
              </a:buClr>
              <a:buSzPct val="100000"/>
              <a:defRPr/>
            </a:lvl4pPr>
            <a:lvl5pPr>
              <a:buClr>
                <a:srgbClr val="0033CC"/>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8072438" y="6161087"/>
            <a:ext cx="614362" cy="365125"/>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B2114D5B-7660-48AA-AB82-8C5AFED8A3C0}" type="slidenum">
              <a:rPr lang="en-US" smtClean="0"/>
              <a:pPr>
                <a:defRPr/>
              </a:pPr>
              <a:t>‹#›</a:t>
            </a:fld>
            <a:endParaRPr lang="en-US" dirty="0"/>
          </a:p>
        </p:txBody>
      </p:sp>
      <p:sp>
        <p:nvSpPr>
          <p:cNvPr id="9" name="Footer Placeholder 3">
            <a:extLst>
              <a:ext uri="{FF2B5EF4-FFF2-40B4-BE49-F238E27FC236}">
                <a16:creationId xmlns:a16="http://schemas.microsoft.com/office/drawing/2014/main" id="{D9C0C857-5C94-4836-97B1-4510923C7086}"/>
              </a:ext>
            </a:extLst>
          </p:cNvPr>
          <p:cNvSpPr>
            <a:spLocks noGrp="1"/>
          </p:cNvSpPr>
          <p:nvPr>
            <p:ph type="ftr" sz="quarter" idx="13"/>
          </p:nvPr>
        </p:nvSpPr>
        <p:spPr>
          <a:xfrm>
            <a:off x="3932766" y="6220807"/>
            <a:ext cx="1278467" cy="365125"/>
          </a:xfrm>
          <a:prstGeom prst="rect">
            <a:avLst/>
          </a:prstGeom>
        </p:spPr>
        <p:txBody>
          <a:bodyPr/>
          <a:lstStyle>
            <a:lvl1pPr>
              <a:defRPr/>
            </a:lvl1pPr>
          </a:lstStyle>
          <a:p>
            <a:pPr>
              <a:defRPr/>
            </a:pPr>
            <a:r>
              <a:rPr lang="en-US" dirty="0"/>
              <a:t>1/10/2019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8"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8" name="Footer Placeholder 3">
            <a:extLst>
              <a:ext uri="{FF2B5EF4-FFF2-40B4-BE49-F238E27FC236}">
                <a16:creationId xmlns:a16="http://schemas.microsoft.com/office/drawing/2014/main" id="{5152607C-6DAA-4610-9FE0-8F7CE6A5B413}"/>
              </a:ext>
            </a:extLst>
          </p:cNvPr>
          <p:cNvSpPr>
            <a:spLocks noGrp="1"/>
          </p:cNvSpPr>
          <p:nvPr>
            <p:ph type="ftr" sz="quarter" idx="13"/>
          </p:nvPr>
        </p:nvSpPr>
        <p:spPr>
          <a:xfrm>
            <a:off x="3932766" y="6148387"/>
            <a:ext cx="1278467" cy="365125"/>
          </a:xfrm>
          <a:prstGeom prst="rect">
            <a:avLst/>
          </a:prstGeom>
        </p:spPr>
        <p:txBody>
          <a:bodyPr/>
          <a:lstStyle>
            <a:lvl1pPr>
              <a:defRPr/>
            </a:lvl1pPr>
          </a:lstStyle>
          <a:p>
            <a:pPr>
              <a:defRPr/>
            </a:pPr>
            <a:r>
              <a:rPr lang="en-US" dirty="0"/>
              <a:t>1/10/2019</a:t>
            </a:r>
          </a:p>
        </p:txBody>
      </p:sp>
      <p:sp>
        <p:nvSpPr>
          <p:cNvPr id="9" name="Slide Number Placeholder 5">
            <a:extLst>
              <a:ext uri="{FF2B5EF4-FFF2-40B4-BE49-F238E27FC236}">
                <a16:creationId xmlns:a16="http://schemas.microsoft.com/office/drawing/2014/main" id="{A11BA546-1A8C-4AF2-A51C-3F6A93096A2E}"/>
              </a:ext>
            </a:extLst>
          </p:cNvPr>
          <p:cNvSpPr>
            <a:spLocks noGrp="1"/>
          </p:cNvSpPr>
          <p:nvPr>
            <p:ph type="sldNum" sz="quarter" idx="12"/>
          </p:nvPr>
        </p:nvSpPr>
        <p:spPr>
          <a:xfrm>
            <a:off x="8072438" y="6191245"/>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0"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14352"/>
          </a:xfrm>
        </p:spPr>
        <p:txBody>
          <a:bodyPr/>
          <a:lstStyle>
            <a:lvl1pPr>
              <a:buClr>
                <a:srgbClr val="0033CC"/>
              </a:buClr>
              <a:buSzPct val="100000"/>
              <a:defRPr sz="2600">
                <a:solidFill>
                  <a:schemeClr val="accent6"/>
                </a:solidFill>
              </a:defRPr>
            </a:lvl1pPr>
            <a:lvl2pPr>
              <a:buClr>
                <a:srgbClr val="0033CC"/>
              </a:buClr>
              <a:buSzPct val="100000"/>
              <a:defRPr sz="2400">
                <a:solidFill>
                  <a:schemeClr val="accent6"/>
                </a:solidFill>
              </a:defRPr>
            </a:lvl2pPr>
            <a:lvl3pPr>
              <a:buClr>
                <a:srgbClr val="0033CC"/>
              </a:buClr>
              <a:buSzPct val="100000"/>
              <a:defRPr sz="2000">
                <a:solidFill>
                  <a:schemeClr val="accent6"/>
                </a:solidFill>
              </a:defRPr>
            </a:lvl3pPr>
            <a:lvl4pPr>
              <a:buClr>
                <a:srgbClr val="0033CC"/>
              </a:buClr>
              <a:buSzPct val="100000"/>
              <a:defRPr sz="1800">
                <a:solidFill>
                  <a:schemeClr val="accent6"/>
                </a:solidFill>
              </a:defRPr>
            </a:lvl4pPr>
            <a:lvl5pPr>
              <a:buClr>
                <a:srgbClr val="0033CC"/>
              </a:buClr>
              <a:buSzPct val="100000"/>
              <a:defRPr sz="1800">
                <a:solidFill>
                  <a:schemeClr val="accent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114353"/>
          </a:xfrm>
        </p:spPr>
        <p:txBody>
          <a:bodyPr/>
          <a:lstStyle>
            <a:lvl1pPr>
              <a:buClr>
                <a:srgbClr val="0033CC"/>
              </a:buClr>
              <a:buSzPct val="100000"/>
              <a:defRPr sz="2600">
                <a:solidFill>
                  <a:schemeClr val="accent6"/>
                </a:solidFill>
              </a:defRPr>
            </a:lvl1pPr>
            <a:lvl2pPr>
              <a:buClr>
                <a:srgbClr val="0033CC"/>
              </a:buClr>
              <a:buSzPct val="100000"/>
              <a:defRPr sz="2400">
                <a:solidFill>
                  <a:schemeClr val="accent6"/>
                </a:solidFill>
              </a:defRPr>
            </a:lvl2pPr>
            <a:lvl3pPr>
              <a:buClr>
                <a:srgbClr val="0033CC"/>
              </a:buClr>
              <a:buSzPct val="100000"/>
              <a:defRPr sz="2000">
                <a:solidFill>
                  <a:schemeClr val="accent6"/>
                </a:solidFill>
              </a:defRPr>
            </a:lvl3pPr>
            <a:lvl4pPr>
              <a:buClr>
                <a:srgbClr val="0033CC"/>
              </a:buClr>
              <a:buSzPct val="100000"/>
              <a:defRPr sz="1800">
                <a:solidFill>
                  <a:schemeClr val="accent6"/>
                </a:solidFill>
              </a:defRPr>
            </a:lvl4pPr>
            <a:lvl5pPr>
              <a:buClr>
                <a:srgbClr val="0033CC"/>
              </a:buClr>
              <a:buSzPct val="100000"/>
              <a:defRPr sz="1800">
                <a:solidFill>
                  <a:schemeClr val="accent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7696F762-57FF-4B27-9D45-23A43C9BD608}"/>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1" name="Slide Number Placeholder 5">
            <a:extLst>
              <a:ext uri="{FF2B5EF4-FFF2-40B4-BE49-F238E27FC236}">
                <a16:creationId xmlns:a16="http://schemas.microsoft.com/office/drawing/2014/main" id="{F293712A-1A37-4F29-81B6-21C4D6C10187}"/>
              </a:ext>
            </a:extLst>
          </p:cNvPr>
          <p:cNvSpPr>
            <a:spLocks noGrp="1"/>
          </p:cNvSpPr>
          <p:nvPr>
            <p:ph type="sldNum" sz="quarter" idx="12"/>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9"/>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12"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449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449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a:extLst>
              <a:ext uri="{FF2B5EF4-FFF2-40B4-BE49-F238E27FC236}">
                <a16:creationId xmlns:a16="http://schemas.microsoft.com/office/drawing/2014/main" id="{6B49A50F-4133-4A81-AD1C-A54CC564D764}"/>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3" name="Slide Number Placeholder 5">
            <a:extLst>
              <a:ext uri="{FF2B5EF4-FFF2-40B4-BE49-F238E27FC236}">
                <a16:creationId xmlns:a16="http://schemas.microsoft.com/office/drawing/2014/main" id="{A8F2232E-0C3B-4621-8533-BA7FEFA24C67}"/>
              </a:ext>
            </a:extLst>
          </p:cNvPr>
          <p:cNvSpPr>
            <a:spLocks noGrp="1"/>
          </p:cNvSpPr>
          <p:nvPr>
            <p:ph type="sldNum" sz="quarter" idx="12"/>
          </p:nvPr>
        </p:nvSpPr>
        <p:spPr>
          <a:xfrm>
            <a:off x="8072438" y="6207050"/>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cxnSp>
        <p:nvCxnSpPr>
          <p:cNvPr id="6"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9" descr="background-border2.png"/>
          <p:cNvPicPr>
            <a:picLocks noChangeAspect="1"/>
          </p:cNvPicPr>
          <p:nvPr/>
        </p:nvPicPr>
        <p:blipFill>
          <a:blip r:embed="rId2"/>
          <a:srcRect/>
          <a:stretch>
            <a:fillRect/>
          </a:stretch>
        </p:blipFill>
        <p:spPr bwMode="auto">
          <a:xfrm rot="282271" flipH="1">
            <a:off x="3219450" y="1238250"/>
            <a:ext cx="5724525" cy="4541838"/>
          </a:xfrm>
          <a:prstGeom prst="rect">
            <a:avLst/>
          </a:prstGeom>
          <a:noFill/>
          <a:ln w="9525">
            <a:noFill/>
            <a:miter lim="800000"/>
            <a:headEnd/>
            <a:tailEnd/>
          </a:ln>
        </p:spPr>
      </p:pic>
      <p:pic>
        <p:nvPicPr>
          <p:cNvPr id="9" name="Picture 8" descr="American Red Cross logo of red cross on round white button shape with text &quot;American Red Cross&quot; to the right."/>
          <p:cNvPicPr>
            <a:picLocks noChangeAspect="1"/>
          </p:cNvPicPr>
          <p:nvPr/>
        </p:nvPicPr>
        <p:blipFill>
          <a:blip r:embed="rId3"/>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21" name="Picture Placeholder 14"/>
          <p:cNvSpPr>
            <a:spLocks noGrp="1"/>
          </p:cNvSpPr>
          <p:nvPr>
            <p:ph type="pic" sz="quarter" idx="10"/>
          </p:nvPr>
        </p:nvSpPr>
        <p:spPr>
          <a:xfrm rot="21575839">
            <a:off x="3973179" y="1857072"/>
            <a:ext cx="4301362" cy="3258324"/>
          </a:xfrm>
        </p:spPr>
        <p:txBody>
          <a:bodyPr rtlCol="0">
            <a:normAutofit/>
          </a:bodyPr>
          <a:lstStyle/>
          <a:p>
            <a:pPr lvl="0"/>
            <a:r>
              <a:rPr lang="en-US" noProof="0" dirty="0"/>
              <a:t>Click icon to add picture</a:t>
            </a:r>
          </a:p>
        </p:txBody>
      </p:sp>
      <p:sp>
        <p:nvSpPr>
          <p:cNvPr id="8" name="Content Placeholder 2"/>
          <p:cNvSpPr>
            <a:spLocks noGrp="1"/>
          </p:cNvSpPr>
          <p:nvPr>
            <p:ph sz="half" idx="1"/>
          </p:nvPr>
        </p:nvSpPr>
        <p:spPr>
          <a:xfrm>
            <a:off x="457200" y="1766028"/>
            <a:ext cx="2987285" cy="37665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
            <a:extLst>
              <a:ext uri="{FF2B5EF4-FFF2-40B4-BE49-F238E27FC236}">
                <a16:creationId xmlns:a16="http://schemas.microsoft.com/office/drawing/2014/main" id="{7B9F10A8-4B89-4EE4-BEF3-0D4A187281B5}"/>
              </a:ext>
            </a:extLst>
          </p:cNvPr>
          <p:cNvSpPr>
            <a:spLocks noGrp="1"/>
          </p:cNvSpPr>
          <p:nvPr>
            <p:ph type="ftr" sz="quarter" idx="13"/>
          </p:nvPr>
        </p:nvSpPr>
        <p:spPr>
          <a:xfrm>
            <a:off x="3932766" y="6102122"/>
            <a:ext cx="1278467" cy="365125"/>
          </a:xfrm>
          <a:prstGeom prst="rect">
            <a:avLst/>
          </a:prstGeom>
        </p:spPr>
        <p:txBody>
          <a:bodyPr/>
          <a:lstStyle>
            <a:lvl1pPr>
              <a:defRPr/>
            </a:lvl1pPr>
          </a:lstStyle>
          <a:p>
            <a:pPr>
              <a:defRPr/>
            </a:pPr>
            <a:r>
              <a:rPr lang="en-US" dirty="0"/>
              <a:t>1/10/2019</a:t>
            </a:r>
          </a:p>
        </p:txBody>
      </p:sp>
      <p:sp>
        <p:nvSpPr>
          <p:cNvPr id="13" name="Slide Number Placeholder 5">
            <a:extLst>
              <a:ext uri="{FF2B5EF4-FFF2-40B4-BE49-F238E27FC236}">
                <a16:creationId xmlns:a16="http://schemas.microsoft.com/office/drawing/2014/main" id="{F7D264DB-9346-4116-8731-44DB574347E0}"/>
              </a:ext>
            </a:extLst>
          </p:cNvPr>
          <p:cNvSpPr>
            <a:spLocks noGrp="1"/>
          </p:cNvSpPr>
          <p:nvPr>
            <p:ph type="sldNum" sz="quarter" idx="12"/>
          </p:nvPr>
        </p:nvSpPr>
        <p:spPr>
          <a:xfrm>
            <a:off x="8072438" y="6217555"/>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cxnSp>
        <p:nvCxnSpPr>
          <p:cNvPr id="6"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2" descr="American Red Cross logo of red cross on round white button shape with text &quot;American Red Cross&quot; to the right."/>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pic>
        <p:nvPicPr>
          <p:cNvPr id="8" name="Picture 11" descr="note_card_2.png"/>
          <p:cNvPicPr>
            <a:picLocks noChangeAspect="1"/>
          </p:cNvPicPr>
          <p:nvPr/>
        </p:nvPicPr>
        <p:blipFill>
          <a:blip r:embed="rId3"/>
          <a:srcRect/>
          <a:stretch>
            <a:fillRect/>
          </a:stretch>
        </p:blipFill>
        <p:spPr bwMode="auto">
          <a:xfrm rot="153078">
            <a:off x="4705350" y="2141538"/>
            <a:ext cx="3576638" cy="2709862"/>
          </a:xfrm>
          <a:prstGeom prst="rect">
            <a:avLst/>
          </a:prstGeom>
          <a:noFill/>
          <a:ln w="9525">
            <a:noFill/>
            <a:miter lim="800000"/>
            <a:headEnd/>
            <a:tailEnd/>
          </a:ln>
        </p:spPr>
      </p:pic>
      <p:pic>
        <p:nvPicPr>
          <p:cNvPr id="9" name="Picture 15" descr="background-border2.png"/>
          <p:cNvPicPr>
            <a:picLocks noChangeAspect="1"/>
          </p:cNvPicPr>
          <p:nvPr/>
        </p:nvPicPr>
        <p:blipFill>
          <a:blip r:embed="rId4"/>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1"/>
          </p:nvPr>
        </p:nvSpPr>
        <p:spPr>
          <a:xfrm rot="153078">
            <a:off x="5188290" y="2455628"/>
            <a:ext cx="2739408" cy="2047006"/>
          </a:xfrm>
        </p:spPr>
        <p:txBody>
          <a:bodyPr>
            <a:noAutofit/>
          </a:bodyPr>
          <a:lstStyle>
            <a:lvl1pPr marL="0" indent="0">
              <a:buNone/>
              <a:defRPr sz="2000" baseline="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err="1"/>
              <a:t>Click to edit Master text styles</a:t>
            </a:r>
          </a:p>
        </p:txBody>
      </p:sp>
      <p:sp>
        <p:nvSpPr>
          <p:cNvPr id="17" name="Picture Placeholder 14"/>
          <p:cNvSpPr>
            <a:spLocks noGrp="1"/>
          </p:cNvSpPr>
          <p:nvPr>
            <p:ph type="pic" sz="quarter" idx="10"/>
          </p:nvPr>
        </p:nvSpPr>
        <p:spPr>
          <a:xfrm rot="21444880">
            <a:off x="772580" y="2048709"/>
            <a:ext cx="3960428" cy="2986050"/>
          </a:xfrm>
        </p:spPr>
        <p:txBody>
          <a:bodyPr rtlCol="0">
            <a:normAutofit/>
          </a:bodyPr>
          <a:lstStyle/>
          <a:p>
            <a:pPr lvl="0"/>
            <a:r>
              <a:rPr lang="en-US" noProof="0" dirty="0"/>
              <a:t>Drag picture to placeholder or click icon to add</a:t>
            </a:r>
          </a:p>
        </p:txBody>
      </p:sp>
      <p:sp>
        <p:nvSpPr>
          <p:cNvPr id="12" name="Footer Placeholder 3">
            <a:extLst>
              <a:ext uri="{FF2B5EF4-FFF2-40B4-BE49-F238E27FC236}">
                <a16:creationId xmlns:a16="http://schemas.microsoft.com/office/drawing/2014/main" id="{5341F9CD-D2DD-4C89-BED1-A5D8E644A05E}"/>
              </a:ext>
            </a:extLst>
          </p:cNvPr>
          <p:cNvSpPr>
            <a:spLocks noGrp="1"/>
          </p:cNvSpPr>
          <p:nvPr>
            <p:ph type="ftr" sz="quarter" idx="13"/>
          </p:nvPr>
        </p:nvSpPr>
        <p:spPr>
          <a:xfrm>
            <a:off x="3932766" y="6161087"/>
            <a:ext cx="1278467" cy="365125"/>
          </a:xfrm>
          <a:prstGeom prst="rect">
            <a:avLst/>
          </a:prstGeom>
        </p:spPr>
        <p:txBody>
          <a:bodyPr/>
          <a:lstStyle>
            <a:lvl1pPr>
              <a:defRPr/>
            </a:lvl1pPr>
          </a:lstStyle>
          <a:p>
            <a:pPr>
              <a:defRPr/>
            </a:pPr>
            <a:r>
              <a:rPr lang="en-US" dirty="0"/>
              <a:t>1/10/2019</a:t>
            </a:r>
          </a:p>
        </p:txBody>
      </p:sp>
      <p:sp>
        <p:nvSpPr>
          <p:cNvPr id="13" name="Slide Number Placeholder 5">
            <a:extLst>
              <a:ext uri="{FF2B5EF4-FFF2-40B4-BE49-F238E27FC236}">
                <a16:creationId xmlns:a16="http://schemas.microsoft.com/office/drawing/2014/main" id="{C42C8976-9C77-4900-BE85-BB6690410D3A}"/>
              </a:ext>
            </a:extLst>
          </p:cNvPr>
          <p:cNvSpPr>
            <a:spLocks noGrp="1"/>
          </p:cNvSpPr>
          <p:nvPr>
            <p:ph type="sldNum" sz="quarter" idx="12"/>
          </p:nvPr>
        </p:nvSpPr>
        <p:spPr>
          <a:xfrm>
            <a:off x="8072438" y="6206591"/>
            <a:ext cx="614362" cy="273197"/>
          </a:xfrm>
          <a:prstGeom prst="rect">
            <a:avLst/>
          </a:prstGeom>
        </p:spPr>
        <p:txBody>
          <a:bodyPr anchor="ctr"/>
          <a:lstStyle>
            <a:lvl1pPr algn="r" fontAlgn="auto">
              <a:spcBef>
                <a:spcPts val="0"/>
              </a:spcBef>
              <a:spcAft>
                <a:spcPts val="0"/>
              </a:spcAft>
              <a:defRPr sz="1800" smtClean="0">
                <a:solidFill>
                  <a:schemeClr val="tx1"/>
                </a:solidFill>
                <a:latin typeface="Arial"/>
                <a:cs typeface="Arial"/>
              </a:defRPr>
            </a:lvl1pPr>
          </a:lstStyle>
          <a:p>
            <a:pPr>
              <a:defRPr/>
            </a:pPr>
            <a:fld id="{0D70E337-385B-4633-92B7-69F8F4A73E4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6" r:id="rId20"/>
  </p:sldLayoutIdLst>
  <p:hf sldNum="0" hdr="0" dt="0"/>
  <p:txStyles>
    <p:titleStyle>
      <a:lvl1pPr algn="ctr" defTabSz="457200" rtl="0" fontAlgn="base">
        <a:spcBef>
          <a:spcPct val="0"/>
        </a:spcBef>
        <a:spcAft>
          <a:spcPct val="0"/>
        </a:spcAft>
        <a:defRPr sz="3600" b="1" kern="1200">
          <a:solidFill>
            <a:srgbClr val="0033CC"/>
          </a:solidFill>
          <a:latin typeface="Aril"/>
          <a:ea typeface="Aril"/>
          <a:cs typeface="Aril"/>
        </a:defRPr>
      </a:lvl1pPr>
      <a:lvl2pPr algn="ctr" defTabSz="457200" rtl="0" fontAlgn="base">
        <a:spcBef>
          <a:spcPct val="0"/>
        </a:spcBef>
        <a:spcAft>
          <a:spcPct val="0"/>
        </a:spcAft>
        <a:defRPr sz="4000">
          <a:solidFill>
            <a:schemeClr val="accent1"/>
          </a:solidFill>
          <a:latin typeface="Aril"/>
          <a:ea typeface="Aril"/>
          <a:cs typeface="Aril"/>
        </a:defRPr>
      </a:lvl2pPr>
      <a:lvl3pPr algn="ctr" defTabSz="457200" rtl="0" fontAlgn="base">
        <a:spcBef>
          <a:spcPct val="0"/>
        </a:spcBef>
        <a:spcAft>
          <a:spcPct val="0"/>
        </a:spcAft>
        <a:defRPr sz="4000">
          <a:solidFill>
            <a:schemeClr val="accent1"/>
          </a:solidFill>
          <a:latin typeface="Aril"/>
          <a:ea typeface="Aril"/>
          <a:cs typeface="Aril"/>
        </a:defRPr>
      </a:lvl3pPr>
      <a:lvl4pPr algn="ctr" defTabSz="457200" rtl="0" fontAlgn="base">
        <a:spcBef>
          <a:spcPct val="0"/>
        </a:spcBef>
        <a:spcAft>
          <a:spcPct val="0"/>
        </a:spcAft>
        <a:defRPr sz="4000">
          <a:solidFill>
            <a:schemeClr val="accent1"/>
          </a:solidFill>
          <a:latin typeface="Aril"/>
          <a:ea typeface="Aril"/>
          <a:cs typeface="Aril"/>
        </a:defRPr>
      </a:lvl4pPr>
      <a:lvl5pPr algn="ctr" defTabSz="457200" rtl="0" fontAlgn="base">
        <a:spcBef>
          <a:spcPct val="0"/>
        </a:spcBef>
        <a:spcAft>
          <a:spcPct val="0"/>
        </a:spcAft>
        <a:defRPr sz="4000">
          <a:solidFill>
            <a:schemeClr val="accent1"/>
          </a:solidFill>
          <a:latin typeface="Aril"/>
          <a:ea typeface="Aril"/>
          <a:cs typeface="Aril"/>
        </a:defRPr>
      </a:lvl5pPr>
      <a:lvl6pPr marL="457200" algn="ctr" defTabSz="457200" rtl="0" fontAlgn="base">
        <a:spcBef>
          <a:spcPct val="0"/>
        </a:spcBef>
        <a:spcAft>
          <a:spcPct val="0"/>
        </a:spcAft>
        <a:defRPr sz="4000">
          <a:solidFill>
            <a:schemeClr val="accent1"/>
          </a:solidFill>
          <a:latin typeface="Aril"/>
          <a:ea typeface="Aril"/>
          <a:cs typeface="Aril"/>
        </a:defRPr>
      </a:lvl6pPr>
      <a:lvl7pPr marL="914400" algn="ctr" defTabSz="457200" rtl="0" fontAlgn="base">
        <a:spcBef>
          <a:spcPct val="0"/>
        </a:spcBef>
        <a:spcAft>
          <a:spcPct val="0"/>
        </a:spcAft>
        <a:defRPr sz="4000">
          <a:solidFill>
            <a:schemeClr val="accent1"/>
          </a:solidFill>
          <a:latin typeface="Aril"/>
          <a:ea typeface="Aril"/>
          <a:cs typeface="Aril"/>
        </a:defRPr>
      </a:lvl7pPr>
      <a:lvl8pPr marL="1371600" algn="ctr" defTabSz="457200" rtl="0" fontAlgn="base">
        <a:spcBef>
          <a:spcPct val="0"/>
        </a:spcBef>
        <a:spcAft>
          <a:spcPct val="0"/>
        </a:spcAft>
        <a:defRPr sz="4000">
          <a:solidFill>
            <a:schemeClr val="accent1"/>
          </a:solidFill>
          <a:latin typeface="Aril"/>
          <a:ea typeface="Aril"/>
          <a:cs typeface="Aril"/>
        </a:defRPr>
      </a:lvl8pPr>
      <a:lvl9pPr marL="1828800" algn="ctr" defTabSz="457200" rtl="0" fontAlgn="base">
        <a:spcBef>
          <a:spcPct val="0"/>
        </a:spcBef>
        <a:spcAft>
          <a:spcPct val="0"/>
        </a:spcAft>
        <a:defRPr sz="4000">
          <a:solidFill>
            <a:schemeClr val="accent1"/>
          </a:solidFill>
          <a:latin typeface="Aril"/>
          <a:ea typeface="Aril"/>
          <a:cs typeface="Aril"/>
        </a:defRPr>
      </a:lvl9pPr>
    </p:titleStyle>
    <p:bodyStyle>
      <a:lvl1pPr marL="342900" indent="-342900" algn="l" defTabSz="457200" rtl="0" fontAlgn="base">
        <a:spcBef>
          <a:spcPct val="20000"/>
        </a:spcBef>
        <a:spcAft>
          <a:spcPct val="0"/>
        </a:spcAft>
        <a:buClr>
          <a:srgbClr val="0033CC"/>
        </a:buClr>
        <a:buSzPct val="100000"/>
        <a:buFont typeface="Wingdings" pitchFamily="2" charset="2"/>
        <a:buChar char="§"/>
        <a:defRPr sz="2600" kern="1200">
          <a:solidFill>
            <a:schemeClr val="accent6"/>
          </a:solidFill>
          <a:latin typeface="Arial"/>
          <a:ea typeface="+mn-ea"/>
          <a:cs typeface="Arial"/>
        </a:defRPr>
      </a:lvl1pPr>
      <a:lvl2pPr marL="742950" indent="-285750" algn="l" defTabSz="457200" rtl="0" fontAlgn="base">
        <a:spcBef>
          <a:spcPct val="20000"/>
        </a:spcBef>
        <a:spcAft>
          <a:spcPct val="0"/>
        </a:spcAft>
        <a:buClr>
          <a:srgbClr val="0033CC"/>
        </a:buClr>
        <a:buSzPct val="100000"/>
        <a:buFont typeface="Wingdings" pitchFamily="2" charset="2"/>
        <a:buChar char="§"/>
        <a:defRPr sz="2400" kern="1200">
          <a:solidFill>
            <a:schemeClr val="accent6"/>
          </a:solidFill>
          <a:latin typeface="Arial"/>
          <a:ea typeface="+mn-ea"/>
          <a:cs typeface="Arial"/>
        </a:defRPr>
      </a:lvl2pPr>
      <a:lvl3pPr marL="1143000" indent="-228600" algn="l" defTabSz="457200" rtl="0" fontAlgn="base">
        <a:spcBef>
          <a:spcPct val="20000"/>
        </a:spcBef>
        <a:spcAft>
          <a:spcPct val="0"/>
        </a:spcAft>
        <a:buClr>
          <a:srgbClr val="0033CC"/>
        </a:buClr>
        <a:buSzPct val="100000"/>
        <a:buFont typeface="Wingdings" pitchFamily="2" charset="2"/>
        <a:buChar char="§"/>
        <a:defRPr sz="2400" kern="1200">
          <a:solidFill>
            <a:schemeClr val="accent6"/>
          </a:solidFill>
          <a:latin typeface="Arial"/>
          <a:ea typeface="+mn-ea"/>
          <a:cs typeface="Arial"/>
        </a:defRPr>
      </a:lvl3pPr>
      <a:lvl4pPr marL="1600200" indent="-228600" algn="l" defTabSz="457200" rtl="0" fontAlgn="base">
        <a:spcBef>
          <a:spcPct val="20000"/>
        </a:spcBef>
        <a:spcAft>
          <a:spcPct val="0"/>
        </a:spcAft>
        <a:buClr>
          <a:srgbClr val="0033CC"/>
        </a:buClr>
        <a:buSzPct val="100000"/>
        <a:buFont typeface="Wingdings" pitchFamily="2" charset="2"/>
        <a:buChar char="§"/>
        <a:defRPr sz="2000" kern="1200">
          <a:solidFill>
            <a:schemeClr val="accent6"/>
          </a:solidFill>
          <a:latin typeface="Arial"/>
          <a:ea typeface="+mn-ea"/>
          <a:cs typeface="Arial"/>
        </a:defRPr>
      </a:lvl4pPr>
      <a:lvl5pPr marL="2057400" indent="-228600" algn="l" defTabSz="457200" rtl="0" fontAlgn="base">
        <a:spcBef>
          <a:spcPct val="20000"/>
        </a:spcBef>
        <a:spcAft>
          <a:spcPct val="0"/>
        </a:spcAft>
        <a:buClr>
          <a:srgbClr val="0033CC"/>
        </a:buClr>
        <a:buSzPct val="100000"/>
        <a:buFont typeface="Wingdings" pitchFamily="2" charset="2"/>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www.fema.gov/pdf/about/odic/fnss_guidance.pdf"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www2.aap.org/breastfeeding/files/pdf/infantnutritiondisaster.pdf" TargetMode="External"/><Relationship Id="rId5" Type="http://schemas.openxmlformats.org/officeDocument/2006/relationships/hyperlink" Target="http://www.cdc.gov/childrenindisasters/" TargetMode="External"/><Relationship Id="rId4" Type="http://schemas.openxmlformats.org/officeDocument/2006/relationships/hyperlink" Target="http://cdd.unm.edu/dhpd/pdfs/FifthEditionTipsshee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mailto:Mary.caseylockyer@redcross.org"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mailto:Shari.Myers2@redcros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1371600" y="938591"/>
            <a:ext cx="6400800" cy="4697789"/>
          </a:xfrm>
          <a:prstGeom prst="rect">
            <a:avLst/>
          </a:prstGeom>
        </p:spPr>
        <p:txBody>
          <a:bodyPr/>
          <a:lstStyle/>
          <a:p>
            <a:pPr marL="342900" marR="0" lvl="0" indent="-342900" algn="ctr" defTabSz="457200" rtl="0" eaLnBrk="1" fontAlgn="base" latinLnBrk="0" hangingPunct="1">
              <a:lnSpc>
                <a:spcPct val="100000"/>
              </a:lnSpc>
              <a:spcBef>
                <a:spcPct val="20000"/>
              </a:spcBef>
              <a:spcAft>
                <a:spcPct val="0"/>
              </a:spcAft>
              <a:buClr>
                <a:schemeClr val="accent1"/>
              </a:buClr>
              <a:buSzPct val="75000"/>
              <a:tabLst/>
              <a:defRPr/>
            </a:pPr>
            <a:r>
              <a:rPr kumimoji="0" lang="en-US" sz="2800" b="1" i="0" u="none" strike="noStrike" kern="1200" cap="none" spc="0" normalizeH="0" baseline="0" noProof="0" dirty="0">
                <a:ln>
                  <a:noFill/>
                </a:ln>
                <a:solidFill>
                  <a:schemeClr val="accent6"/>
                </a:solidFill>
                <a:effectLst/>
                <a:uLnTx/>
                <a:uFillTx/>
                <a:latin typeface="+mn-lt"/>
                <a:ea typeface="+mn-ea"/>
                <a:cs typeface="Arial" pitchFamily="34" charset="0"/>
              </a:rPr>
              <a:t>ADA National Network Learning Session</a:t>
            </a:r>
          </a:p>
          <a:p>
            <a:pPr marL="342900" marR="0" lvl="0" indent="-342900" algn="ctr" defTabSz="457200" rtl="0" eaLnBrk="1" fontAlgn="base" latinLnBrk="0" hangingPunct="1">
              <a:lnSpc>
                <a:spcPct val="100000"/>
              </a:lnSpc>
              <a:spcBef>
                <a:spcPct val="20000"/>
              </a:spcBef>
              <a:spcAft>
                <a:spcPct val="0"/>
              </a:spcAft>
              <a:buClr>
                <a:schemeClr val="accent1"/>
              </a:buClr>
              <a:buSzPct val="75000"/>
              <a:tabLst/>
              <a:defRPr/>
            </a:pPr>
            <a:r>
              <a:rPr lang="en-US" sz="2800" b="1" dirty="0">
                <a:solidFill>
                  <a:schemeClr val="accent6"/>
                </a:solidFill>
                <a:latin typeface="+mn-lt"/>
                <a:cs typeface="Arial" pitchFamily="34" charset="0"/>
              </a:rPr>
              <a:t>January 10, 2019</a:t>
            </a:r>
            <a:endParaRPr kumimoji="0" lang="en-US" sz="2800" b="1" i="0" u="none" strike="noStrike" kern="1200" cap="none" spc="0" normalizeH="0" baseline="0" noProof="0" dirty="0">
              <a:ln>
                <a:noFill/>
              </a:ln>
              <a:solidFill>
                <a:schemeClr val="accent6"/>
              </a:solidFill>
              <a:effectLst/>
              <a:uLnTx/>
              <a:uFillTx/>
              <a:latin typeface="+mn-lt"/>
              <a:ea typeface="+mn-ea"/>
              <a:cs typeface="Arial" pitchFamily="34" charset="0"/>
            </a:endParaRPr>
          </a:p>
          <a:p>
            <a:pPr marL="342900" marR="0" lvl="0" indent="-342900" algn="ctr" defTabSz="457200" rtl="0" eaLnBrk="1" fontAlgn="base" latinLnBrk="0" hangingPunct="1">
              <a:lnSpc>
                <a:spcPct val="100000"/>
              </a:lnSpc>
              <a:spcBef>
                <a:spcPct val="20000"/>
              </a:spcBef>
              <a:spcAft>
                <a:spcPct val="0"/>
              </a:spcAft>
              <a:buClr>
                <a:schemeClr val="accent1"/>
              </a:buClr>
              <a:buSzPct val="75000"/>
              <a:tabLst/>
              <a:defRPr/>
            </a:pPr>
            <a:endParaRPr kumimoji="0" lang="en-US" sz="2800" b="1" i="0" u="none" strike="noStrike" kern="1200" cap="none" spc="0" normalizeH="0" baseline="0" noProof="0" dirty="0">
              <a:ln>
                <a:noFill/>
              </a:ln>
              <a:solidFill>
                <a:srgbClr val="0033CC"/>
              </a:solidFill>
              <a:effectLst/>
              <a:uLnTx/>
              <a:uFillTx/>
              <a:latin typeface="+mn-lt"/>
              <a:ea typeface="+mn-ea"/>
              <a:cs typeface="Arial" pitchFamily="34" charset="0"/>
            </a:endParaRPr>
          </a:p>
          <a:p>
            <a:pPr marL="342900" marR="0" lvl="0" indent="-342900" algn="ctr" defTabSz="457200" rtl="0" eaLnBrk="1" fontAlgn="base" latinLnBrk="0" hangingPunct="1">
              <a:lnSpc>
                <a:spcPct val="100000"/>
              </a:lnSpc>
              <a:spcBef>
                <a:spcPct val="20000"/>
              </a:spcBef>
              <a:spcAft>
                <a:spcPct val="0"/>
              </a:spcAft>
              <a:buClr>
                <a:schemeClr val="accent1"/>
              </a:buClr>
              <a:buSzPct val="75000"/>
              <a:tabLst/>
              <a:defRPr/>
            </a:pPr>
            <a:r>
              <a:rPr kumimoji="0" lang="en-US" sz="2800" b="1" i="0" u="none" strike="noStrike" kern="1200" cap="none" spc="0" normalizeH="0" baseline="0" noProof="0" dirty="0">
                <a:ln>
                  <a:noFill/>
                </a:ln>
                <a:solidFill>
                  <a:srgbClr val="0033CC"/>
                </a:solidFill>
                <a:effectLst/>
                <a:uLnTx/>
                <a:uFillTx/>
                <a:latin typeface="+mn-lt"/>
                <a:ea typeface="+mn-ea"/>
                <a:cs typeface="Arial" pitchFamily="34" charset="0"/>
              </a:rPr>
              <a:t>Disability Integration Throughout the Disaster Cycle</a:t>
            </a:r>
            <a:br>
              <a:rPr kumimoji="0" lang="en-US" sz="2800" b="1" i="0" u="none" strike="noStrike" kern="1200" cap="none" spc="0" normalizeH="0" baseline="0" noProof="0" dirty="0">
                <a:ln>
                  <a:noFill/>
                </a:ln>
                <a:solidFill>
                  <a:srgbClr val="0033CC"/>
                </a:solidFill>
                <a:effectLst/>
                <a:uLnTx/>
                <a:uFillTx/>
                <a:latin typeface="+mn-lt"/>
                <a:ea typeface="+mn-ea"/>
                <a:cs typeface="Arial" pitchFamily="34" charset="0"/>
              </a:rPr>
            </a:br>
            <a:endParaRPr kumimoji="0" lang="en-US" sz="2800" b="1" i="0" u="none" strike="noStrike" kern="1200" cap="none" spc="0" normalizeH="0" baseline="0" noProof="0" dirty="0">
              <a:ln>
                <a:noFill/>
              </a:ln>
              <a:solidFill>
                <a:srgbClr val="0033CC"/>
              </a:solidFill>
              <a:effectLst/>
              <a:uLnTx/>
              <a:uFillTx/>
              <a:latin typeface="+mn-lt"/>
              <a:ea typeface="+mn-ea"/>
              <a:cs typeface="Arial" pitchFamily="34" charset="0"/>
            </a:endParaRPr>
          </a:p>
          <a:p>
            <a:pPr marL="342900" lvl="0" indent="-342900" algn="ctr">
              <a:spcBef>
                <a:spcPct val="20000"/>
              </a:spcBef>
              <a:buClr>
                <a:schemeClr val="accent1"/>
              </a:buClr>
              <a:buSzPct val="75000"/>
              <a:defRPr/>
            </a:pPr>
            <a:r>
              <a:rPr lang="en-US" sz="2400" dirty="0">
                <a:solidFill>
                  <a:srgbClr val="0033CC"/>
                </a:solidFill>
              </a:rPr>
              <a:t>The latest in American Red Cross efforts to include people with disabilities in emergency planning and response</a:t>
            </a:r>
            <a:endParaRPr kumimoji="0" lang="en-US" sz="2400" b="1" i="0" u="none" strike="noStrike" kern="1200" cap="none" spc="0" normalizeH="0" baseline="0" noProof="0" dirty="0">
              <a:ln>
                <a:noFill/>
              </a:ln>
              <a:solidFill>
                <a:srgbClr val="0033CC"/>
              </a:solidFill>
              <a:effectLst/>
              <a:uLnTx/>
              <a:uFillTx/>
              <a:latin typeface="+mn-lt"/>
              <a:cs typeface="Arial" pitchFamily="34" charset="0"/>
            </a:endParaRPr>
          </a:p>
        </p:txBody>
      </p:sp>
      <p:sp>
        <p:nvSpPr>
          <p:cNvPr id="50178" name="AutoShape 2" descr="https://redcrossv5.brandmuscle.net/SiteContent/386/Asset/DAMAssets/Y2013/M08/02516F34-1FD1-443F-8E6D-EC11D911CF17_pub_th.jpg?10/3/2016%208:50:52%20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https://redcrossv5.brandmuscle.net/SiteContent/386/Asset/DAMAssets/Y2013/M08/02516F34-1FD1-443F-8E6D-EC11D911CF17_pub_th.jpg?10/3/2016%208:50:52%20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sz="3600" dirty="0">
                <a:latin typeface="+mn-lt"/>
              </a:rPr>
              <a:t>Community Planning</a:t>
            </a:r>
          </a:p>
        </p:txBody>
      </p:sp>
      <p:sp>
        <p:nvSpPr>
          <p:cNvPr id="38915" name="Rectangle 3"/>
          <p:cNvSpPr>
            <a:spLocks noGrp="1"/>
          </p:cNvSpPr>
          <p:nvPr>
            <p:ph type="body" sz="quarter" idx="12"/>
          </p:nvPr>
        </p:nvSpPr>
        <p:spPr/>
        <p:txBody>
          <a:bodyPr/>
          <a:lstStyle/>
          <a:p>
            <a:pPr>
              <a:buFont typeface="Wingdings" pitchFamily="2" charset="2"/>
              <a:buNone/>
            </a:pPr>
            <a:r>
              <a:rPr lang="en-US" dirty="0">
                <a:latin typeface="Times New Roman" pitchFamily="18" charset="0"/>
                <a:cs typeface="Arial" pitchFamily="34" charset="0"/>
              </a:rPr>
              <a:t>	</a:t>
            </a:r>
          </a:p>
          <a:p>
            <a:pPr>
              <a:buFont typeface="Wingdings" pitchFamily="2" charset="2"/>
              <a:buNone/>
            </a:pPr>
            <a:endParaRPr lang="en-US" dirty="0">
              <a:latin typeface="Arial" pitchFamily="34" charset="0"/>
              <a:cs typeface="Arial" pitchFamily="34" charset="0"/>
            </a:endParaRPr>
          </a:p>
        </p:txBody>
      </p:sp>
      <p:sp>
        <p:nvSpPr>
          <p:cNvPr id="4" name="TextBox 3"/>
          <p:cNvSpPr txBox="1"/>
          <p:nvPr/>
        </p:nvSpPr>
        <p:spPr>
          <a:xfrm>
            <a:off x="551845" y="1536700"/>
            <a:ext cx="8040310" cy="2739211"/>
          </a:xfrm>
          <a:prstGeom prst="rect">
            <a:avLst/>
          </a:prstGeom>
          <a:noFill/>
        </p:spPr>
        <p:txBody>
          <a:bodyPr wrap="square" rtlCol="0" anchor="t">
            <a:spAutoFit/>
          </a:bodyPr>
          <a:lstStyle/>
          <a:p>
            <a:pPr marL="609600" indent="-609600">
              <a:spcAft>
                <a:spcPts val="2400"/>
              </a:spcAft>
              <a:buClr>
                <a:srgbClr val="0033CC"/>
              </a:buClr>
              <a:buFont typeface="Wingdings" panose="05000000000000000000" pitchFamily="2" charset="2"/>
              <a:buChar char="§"/>
            </a:pPr>
            <a:r>
              <a:rPr lang="en-US" sz="2800" dirty="0">
                <a:solidFill>
                  <a:schemeClr val="accent6"/>
                </a:solidFill>
                <a:latin typeface="+mn-lt"/>
              </a:rPr>
              <a:t>Review Current Plans</a:t>
            </a:r>
            <a:endParaRPr lang="en-US" sz="2800" dirty="0">
              <a:solidFill>
                <a:schemeClr val="accent6"/>
              </a:solidFill>
              <a:latin typeface="+mn-lt"/>
              <a:cs typeface="Arial"/>
            </a:endParaRPr>
          </a:p>
          <a:p>
            <a:pPr marL="609600" indent="-609600">
              <a:spcAft>
                <a:spcPts val="2400"/>
              </a:spcAft>
              <a:buClr>
                <a:srgbClr val="0033CC"/>
              </a:buClr>
              <a:buFont typeface="Wingdings" panose="05000000000000000000" pitchFamily="2" charset="2"/>
              <a:buChar char="§"/>
            </a:pPr>
            <a:r>
              <a:rPr lang="en-US" sz="2800" dirty="0">
                <a:solidFill>
                  <a:schemeClr val="accent6"/>
                </a:solidFill>
                <a:latin typeface="+mn-lt"/>
              </a:rPr>
              <a:t>Identify Stakeholders</a:t>
            </a:r>
            <a:endParaRPr lang="en-US" sz="2800" dirty="0">
              <a:solidFill>
                <a:schemeClr val="accent6"/>
              </a:solidFill>
              <a:latin typeface="+mn-lt"/>
              <a:cs typeface="Arial"/>
            </a:endParaRPr>
          </a:p>
          <a:p>
            <a:pPr marL="609600" indent="-609600">
              <a:spcAft>
                <a:spcPts val="2400"/>
              </a:spcAft>
              <a:buClr>
                <a:srgbClr val="0033CC"/>
              </a:buClr>
              <a:buFont typeface="Wingdings" panose="05000000000000000000" pitchFamily="2" charset="2"/>
              <a:buChar char="§"/>
            </a:pPr>
            <a:r>
              <a:rPr lang="en-US" sz="2800" dirty="0">
                <a:solidFill>
                  <a:schemeClr val="accent6"/>
                </a:solidFill>
                <a:latin typeface="+mn-lt"/>
              </a:rPr>
              <a:t>Community Gap Analysis</a:t>
            </a:r>
            <a:endParaRPr lang="en-US" sz="2800" dirty="0">
              <a:solidFill>
                <a:schemeClr val="accent6"/>
              </a:solidFill>
              <a:latin typeface="+mn-lt"/>
              <a:cs typeface="Arial"/>
            </a:endParaRPr>
          </a:p>
          <a:p>
            <a:pPr marL="609600" indent="-609600">
              <a:spcAft>
                <a:spcPts val="2400"/>
              </a:spcAft>
              <a:buClr>
                <a:srgbClr val="0033CC"/>
              </a:buClr>
              <a:buFont typeface="Wingdings" panose="05000000000000000000" pitchFamily="2" charset="2"/>
              <a:buChar char="§"/>
            </a:pPr>
            <a:r>
              <a:rPr lang="en-US" sz="2800" dirty="0">
                <a:solidFill>
                  <a:schemeClr val="accent6"/>
                </a:solidFill>
                <a:latin typeface="+mn-lt"/>
              </a:rPr>
              <a:t>Identify Resources &amp; Establish Relationships</a:t>
            </a:r>
            <a:endParaRPr lang="en-US" sz="2800" dirty="0">
              <a:solidFill>
                <a:schemeClr val="accent6"/>
              </a:solidFill>
              <a:latin typeface="+mn-lt"/>
              <a:cs typeface="Arial"/>
            </a:endParaRPr>
          </a:p>
        </p:txBody>
      </p:sp>
      <p:sp>
        <p:nvSpPr>
          <p:cNvPr id="9" name="TextBox 8">
            <a:extLst>
              <a:ext uri="{FF2B5EF4-FFF2-40B4-BE49-F238E27FC236}">
                <a16:creationId xmlns:a16="http://schemas.microsoft.com/office/drawing/2014/main" id="{DE0FA5EC-3097-49D5-BB6D-C6426EE4FA87}"/>
              </a:ext>
            </a:extLst>
          </p:cNvPr>
          <p:cNvSpPr txBox="1"/>
          <p:nvPr/>
        </p:nvSpPr>
        <p:spPr>
          <a:xfrm>
            <a:off x="8094133" y="6169922"/>
            <a:ext cx="541867" cy="461665"/>
          </a:xfrm>
          <a:prstGeom prst="rect">
            <a:avLst/>
          </a:prstGeom>
          <a:noFill/>
        </p:spPr>
        <p:txBody>
          <a:bodyPr wrap="square" rtlCol="0">
            <a:spAutoFit/>
          </a:bodyPr>
          <a:lstStyle/>
          <a:p>
            <a:pPr algn="ctr"/>
            <a:fld id="{C632FA19-52B9-441D-A993-709EF093C9ED}" type="slidenum">
              <a:rPr lang="en-US" sz="2400" smtClean="0"/>
              <a:pPr algn="ctr"/>
              <a:t>10</a:t>
            </a:fld>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z="3600" dirty="0">
                <a:latin typeface="+mn-lt"/>
              </a:rPr>
              <a:t>Shelter Planning</a:t>
            </a:r>
          </a:p>
        </p:txBody>
      </p:sp>
      <p:sp>
        <p:nvSpPr>
          <p:cNvPr id="48131" name="Rectangle 3"/>
          <p:cNvSpPr>
            <a:spLocks noGrp="1"/>
          </p:cNvSpPr>
          <p:nvPr>
            <p:ph type="body" sz="quarter" idx="12"/>
          </p:nvPr>
        </p:nvSpPr>
        <p:spPr/>
        <p:txBody>
          <a:bodyPr/>
          <a:lstStyle/>
          <a:p>
            <a:pPr>
              <a:buFont typeface="Wingdings" pitchFamily="2" charset="2"/>
              <a:buNone/>
            </a:pPr>
            <a:endParaRPr lang="en-US" sz="3300" dirty="0">
              <a:latin typeface="Times New Roman" pitchFamily="18" charset="0"/>
              <a:cs typeface="Arial" pitchFamily="34" charset="0"/>
            </a:endParaRPr>
          </a:p>
          <a:p>
            <a:pPr>
              <a:buFont typeface="Wingdings" pitchFamily="2" charset="2"/>
              <a:buNone/>
            </a:pPr>
            <a:endParaRPr lang="en-US" dirty="0">
              <a:latin typeface="Arial" pitchFamily="34" charset="0"/>
              <a:cs typeface="Arial" pitchFamily="34" charset="0"/>
            </a:endParaRPr>
          </a:p>
        </p:txBody>
      </p:sp>
      <p:sp>
        <p:nvSpPr>
          <p:cNvPr id="4" name="TextBox 3"/>
          <p:cNvSpPr txBox="1"/>
          <p:nvPr/>
        </p:nvSpPr>
        <p:spPr>
          <a:xfrm>
            <a:off x="838200" y="1600200"/>
            <a:ext cx="7378521" cy="3970318"/>
          </a:xfrm>
          <a:prstGeom prst="rect">
            <a:avLst/>
          </a:prstGeom>
          <a:noFill/>
        </p:spPr>
        <p:txBody>
          <a:bodyPr wrap="square" rtlCol="0" anchor="t">
            <a:spAutoFit/>
          </a:bodyPr>
          <a:lstStyle/>
          <a:p>
            <a:pPr marL="457200" indent="-457200" eaLnBrk="1" hangingPunct="1">
              <a:lnSpc>
                <a:spcPct val="90000"/>
              </a:lnSpc>
              <a:buClr>
                <a:srgbClr val="0033CC"/>
              </a:buClr>
              <a:buFont typeface="Wingdings" pitchFamily="34" charset="0"/>
              <a:buChar char="§"/>
              <a:defRPr/>
            </a:pPr>
            <a:r>
              <a:rPr lang="en-US" sz="2800" dirty="0">
                <a:solidFill>
                  <a:schemeClr val="accent6"/>
                </a:solidFill>
                <a:latin typeface="+mn-lt"/>
                <a:cs typeface="Arial" pitchFamily="34" charset="0"/>
              </a:rPr>
              <a:t>Think broadly when planning for shelter accessibility</a:t>
            </a:r>
            <a:endParaRPr lang="en-US" dirty="0"/>
          </a:p>
          <a:p>
            <a:pPr marL="457200" indent="-457200" eaLnBrk="1" hangingPunct="1">
              <a:lnSpc>
                <a:spcPct val="90000"/>
              </a:lnSpc>
              <a:buClr>
                <a:srgbClr val="0033CC"/>
              </a:buClr>
              <a:buFont typeface="Wingdings" pitchFamily="34" charset="0"/>
              <a:buChar char="§"/>
              <a:defRPr/>
            </a:pPr>
            <a:endParaRPr lang="en-US" sz="2800" dirty="0">
              <a:solidFill>
                <a:schemeClr val="accent6"/>
              </a:solidFill>
              <a:latin typeface="+mn-lt"/>
              <a:cs typeface="Arial" pitchFamily="34" charset="0"/>
            </a:endParaRPr>
          </a:p>
          <a:p>
            <a:pPr marL="457200" indent="-457200">
              <a:lnSpc>
                <a:spcPct val="90000"/>
              </a:lnSpc>
              <a:buClr>
                <a:srgbClr val="0033CC"/>
              </a:buClr>
              <a:buFont typeface="Wingdings" pitchFamily="34" charset="0"/>
              <a:buChar char="§"/>
              <a:defRPr/>
            </a:pPr>
            <a:r>
              <a:rPr lang="en-US" sz="2800" dirty="0">
                <a:solidFill>
                  <a:schemeClr val="accent6"/>
                </a:solidFill>
                <a:latin typeface="+mn-lt"/>
                <a:cs typeface="Arial" pitchFamily="34" charset="0"/>
              </a:rPr>
              <a:t>Include community members with disabilities and other access and functional needs </a:t>
            </a:r>
            <a:br>
              <a:rPr lang="en-US" sz="2800" dirty="0">
                <a:solidFill>
                  <a:schemeClr val="accent6"/>
                </a:solidFill>
                <a:latin typeface="+mn-lt"/>
                <a:cs typeface="Arial" pitchFamily="34" charset="0"/>
              </a:rPr>
            </a:br>
            <a:endParaRPr lang="en-US" sz="2800" dirty="0">
              <a:solidFill>
                <a:schemeClr val="accent6"/>
              </a:solidFill>
              <a:latin typeface="+mn-lt"/>
              <a:cs typeface="Arial" pitchFamily="34" charset="0"/>
            </a:endParaRPr>
          </a:p>
          <a:p>
            <a:pPr marL="457200" indent="-457200" eaLnBrk="1" hangingPunct="1">
              <a:lnSpc>
                <a:spcPct val="90000"/>
              </a:lnSpc>
              <a:buClr>
                <a:srgbClr val="0033CC"/>
              </a:buClr>
              <a:buFont typeface="Wingdings" pitchFamily="34" charset="0"/>
              <a:buChar char="§"/>
              <a:defRPr/>
            </a:pPr>
            <a:r>
              <a:rPr lang="en-US" sz="2800" dirty="0">
                <a:solidFill>
                  <a:schemeClr val="accent6"/>
                </a:solidFill>
                <a:latin typeface="+mn-lt"/>
                <a:cs typeface="Arial" pitchFamily="34" charset="0"/>
              </a:rPr>
              <a:t>Accessibility gaps may need to be identified during planning and addressed at time of disaster</a:t>
            </a:r>
            <a:endParaRPr lang="en-US" sz="2800" dirty="0">
              <a:solidFill>
                <a:schemeClr val="accent6"/>
              </a:solidFill>
              <a:latin typeface="+mn-lt"/>
              <a:cs typeface="Arial"/>
            </a:endParaRPr>
          </a:p>
        </p:txBody>
      </p:sp>
      <p:sp>
        <p:nvSpPr>
          <p:cNvPr id="7" name="TextBox 6">
            <a:extLst>
              <a:ext uri="{FF2B5EF4-FFF2-40B4-BE49-F238E27FC236}">
                <a16:creationId xmlns:a16="http://schemas.microsoft.com/office/drawing/2014/main" id="{AE383DBD-E3D7-4DF9-88DB-51C118E1F5B6}"/>
              </a:ext>
            </a:extLst>
          </p:cNvPr>
          <p:cNvSpPr txBox="1"/>
          <p:nvPr/>
        </p:nvSpPr>
        <p:spPr>
          <a:xfrm>
            <a:off x="8113487" y="6169922"/>
            <a:ext cx="522514" cy="461665"/>
          </a:xfrm>
          <a:prstGeom prst="rect">
            <a:avLst/>
          </a:prstGeom>
          <a:noFill/>
        </p:spPr>
        <p:txBody>
          <a:bodyPr wrap="square" rtlCol="0">
            <a:spAutoFit/>
          </a:bodyPr>
          <a:lstStyle/>
          <a:p>
            <a:pPr algn="ctr"/>
            <a:fld id="{C632FA19-52B9-441D-A993-709EF093C9ED}" type="slidenum">
              <a:rPr lang="en-US" sz="2400" smtClean="0"/>
              <a:pPr algn="ctr"/>
              <a:t>11</a:t>
            </a:fld>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dirty="0">
                <a:latin typeface="+mn-lt"/>
              </a:rPr>
              <a:t>Red Cross Sheltering Philosophy</a:t>
            </a:r>
          </a:p>
        </p:txBody>
      </p:sp>
      <p:sp>
        <p:nvSpPr>
          <p:cNvPr id="39939" name="Rectangle 3"/>
          <p:cNvSpPr>
            <a:spLocks noGrp="1"/>
          </p:cNvSpPr>
          <p:nvPr>
            <p:ph type="body" sz="quarter" idx="12"/>
          </p:nvPr>
        </p:nvSpPr>
        <p:spPr>
          <a:xfrm>
            <a:off x="457200" y="1611614"/>
            <a:ext cx="8229600" cy="4305375"/>
          </a:xfrm>
        </p:spPr>
        <p:txBody>
          <a:bodyPr/>
          <a:lstStyle/>
          <a:p>
            <a:pPr marL="609600" indent="-609600">
              <a:lnSpc>
                <a:spcPct val="90000"/>
              </a:lnSpc>
              <a:spcBef>
                <a:spcPts val="0"/>
              </a:spcBef>
              <a:spcAft>
                <a:spcPts val="1000"/>
              </a:spcAft>
              <a:buClrTx/>
              <a:buFont typeface="Wingdings" pitchFamily="34" charset="0"/>
              <a:buChar char="§"/>
            </a:pPr>
            <a:r>
              <a:rPr lang="en-US" dirty="0">
                <a:solidFill>
                  <a:schemeClr val="accent6"/>
                </a:solidFill>
                <a:latin typeface="+mn-lt"/>
                <a:cs typeface="Arial" pitchFamily="34" charset="0"/>
              </a:rPr>
              <a:t>Shelters must be, first and foremost, places of comfort and safety which accommodate the broadest range of needs in the least restrictive setting fo</a:t>
            </a:r>
            <a:r>
              <a:rPr lang="en-US" dirty="0">
                <a:latin typeface="+mn-lt"/>
                <a:cs typeface="Arial" pitchFamily="34" charset="0"/>
              </a:rPr>
              <a:t>r all clients</a:t>
            </a:r>
            <a:endParaRPr lang="en-US" dirty="0">
              <a:solidFill>
                <a:schemeClr val="accent6"/>
              </a:solidFill>
            </a:endParaRPr>
          </a:p>
          <a:p>
            <a:pPr marL="609600" indent="-609600">
              <a:lnSpc>
                <a:spcPct val="90000"/>
              </a:lnSpc>
              <a:spcBef>
                <a:spcPts val="0"/>
              </a:spcBef>
              <a:spcAft>
                <a:spcPts val="1000"/>
              </a:spcAft>
              <a:buClrTx/>
              <a:buFont typeface="Wingdings" pitchFamily="34" charset="0"/>
              <a:buChar char="§"/>
            </a:pPr>
            <a:r>
              <a:rPr lang="en-US" dirty="0">
                <a:solidFill>
                  <a:schemeClr val="accent6"/>
                </a:solidFill>
                <a:latin typeface="+mn-lt"/>
                <a:cs typeface="Arial" pitchFamily="34" charset="0"/>
              </a:rPr>
              <a:t>Shelters must be accessible to those affected</a:t>
            </a:r>
          </a:p>
          <a:p>
            <a:pPr marL="609600" indent="-609600">
              <a:lnSpc>
                <a:spcPct val="90000"/>
              </a:lnSpc>
              <a:spcBef>
                <a:spcPts val="0"/>
              </a:spcBef>
              <a:spcAft>
                <a:spcPts val="1000"/>
              </a:spcAft>
              <a:buClrTx/>
              <a:buFont typeface="Wingdings" pitchFamily="34" charset="0"/>
              <a:buChar char="§"/>
            </a:pPr>
            <a:r>
              <a:rPr lang="en-US" dirty="0">
                <a:solidFill>
                  <a:schemeClr val="accent6"/>
                </a:solidFill>
                <a:latin typeface="+mn-lt"/>
                <a:cs typeface="Arial" pitchFamily="34" charset="0"/>
              </a:rPr>
              <a:t>Shelter workers and managers must be strong advocates for their clients</a:t>
            </a:r>
          </a:p>
          <a:p>
            <a:pPr marL="609600" indent="-609600">
              <a:lnSpc>
                <a:spcPct val="90000"/>
              </a:lnSpc>
              <a:spcBef>
                <a:spcPts val="0"/>
              </a:spcBef>
              <a:spcAft>
                <a:spcPts val="1000"/>
              </a:spcAft>
              <a:buClrTx/>
              <a:buFont typeface="Wingdings" pitchFamily="34" charset="0"/>
              <a:buChar char="§"/>
            </a:pPr>
            <a:r>
              <a:rPr lang="en-US" dirty="0">
                <a:solidFill>
                  <a:schemeClr val="accent6"/>
                </a:solidFill>
                <a:latin typeface="+mn-lt"/>
                <a:cs typeface="Arial" pitchFamily="34" charset="0"/>
              </a:rPr>
              <a:t>Clients must be supported and empowered to remain independent, proactive participants in their own recovery </a:t>
            </a:r>
          </a:p>
          <a:p>
            <a:pPr marL="609600" indent="-609600">
              <a:spcBef>
                <a:spcPts val="0"/>
              </a:spcBef>
              <a:spcAft>
                <a:spcPts val="1000"/>
              </a:spcAft>
              <a:buClrTx/>
              <a:buFont typeface="Wingdings" pitchFamily="34" charset="0"/>
              <a:buChar char="§"/>
            </a:pPr>
            <a:endParaRPr lang="en-US" sz="2800" dirty="0">
              <a:latin typeface="+mn-lt"/>
              <a:cs typeface="Arial" pitchFamily="34" charset="0"/>
            </a:endParaRPr>
          </a:p>
        </p:txBody>
      </p:sp>
      <p:sp>
        <p:nvSpPr>
          <p:cNvPr id="6" name="TextBox 5">
            <a:extLst>
              <a:ext uri="{FF2B5EF4-FFF2-40B4-BE49-F238E27FC236}">
                <a16:creationId xmlns:a16="http://schemas.microsoft.com/office/drawing/2014/main" id="{096E378F-E184-425A-B1CD-C15D90C86118}"/>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12</a:t>
            </a:fld>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ormitory section of a disaster shelter"/>
          <p:cNvPicPr>
            <a:picLocks noChangeAspect="1" noChangeArrowheads="1"/>
          </p:cNvPicPr>
          <p:nvPr/>
        </p:nvPicPr>
        <p:blipFill>
          <a:blip r:embed="rId3"/>
          <a:srcRect/>
          <a:stretch>
            <a:fillRect/>
          </a:stretch>
        </p:blipFill>
        <p:spPr bwMode="auto">
          <a:xfrm>
            <a:off x="5051769" y="1867505"/>
            <a:ext cx="3800132" cy="3398232"/>
          </a:xfrm>
          <a:prstGeom prst="rect">
            <a:avLst/>
          </a:prstGeom>
          <a:noFill/>
          <a:ln w="9525">
            <a:noFill/>
            <a:miter lim="800000"/>
            <a:headEnd/>
            <a:tailEnd/>
          </a:ln>
        </p:spPr>
      </p:pic>
      <p:sp>
        <p:nvSpPr>
          <p:cNvPr id="4" name="TextBox 3"/>
          <p:cNvSpPr txBox="1"/>
          <p:nvPr/>
        </p:nvSpPr>
        <p:spPr>
          <a:xfrm>
            <a:off x="622300" y="457200"/>
            <a:ext cx="8229600" cy="646331"/>
          </a:xfrm>
          <a:prstGeom prst="rect">
            <a:avLst/>
          </a:prstGeom>
          <a:noFill/>
        </p:spPr>
        <p:txBody>
          <a:bodyPr wrap="square" rtlCol="0">
            <a:spAutoFit/>
          </a:bodyPr>
          <a:lstStyle/>
          <a:p>
            <a:pPr algn="ctr"/>
            <a:r>
              <a:rPr lang="en-US" sz="3600" b="1" dirty="0">
                <a:solidFill>
                  <a:srgbClr val="0033CC"/>
                </a:solidFill>
                <a:latin typeface="+mn-lt"/>
              </a:rPr>
              <a:t>Shelter Layout</a:t>
            </a:r>
          </a:p>
        </p:txBody>
      </p:sp>
      <p:sp>
        <p:nvSpPr>
          <p:cNvPr id="9" name="Text Placeholder 8"/>
          <p:cNvSpPr>
            <a:spLocks noGrp="1"/>
          </p:cNvSpPr>
          <p:nvPr>
            <p:ph type="body" sz="quarter" idx="12"/>
          </p:nvPr>
        </p:nvSpPr>
        <p:spPr>
          <a:xfrm>
            <a:off x="457200" y="1592263"/>
            <a:ext cx="4754880" cy="4089400"/>
          </a:xfrm>
        </p:spPr>
        <p:txBody>
          <a:bodyPr/>
          <a:lstStyle/>
          <a:p>
            <a:pPr>
              <a:spcBef>
                <a:spcPts val="0"/>
              </a:spcBef>
              <a:spcAft>
                <a:spcPts val="1800"/>
              </a:spcAft>
            </a:pPr>
            <a:r>
              <a:rPr lang="en-US" sz="2800" dirty="0">
                <a:solidFill>
                  <a:schemeClr val="accent6"/>
                </a:solidFill>
                <a:cs typeface="Arial" pitchFamily="34" charset="0"/>
              </a:rPr>
              <a:t>Place cots so that routes are accessible to people who use mobility devices</a:t>
            </a:r>
          </a:p>
          <a:p>
            <a:pPr>
              <a:spcBef>
                <a:spcPts val="0"/>
              </a:spcBef>
              <a:spcAft>
                <a:spcPts val="1800"/>
              </a:spcAft>
            </a:pPr>
            <a:r>
              <a:rPr lang="en-US" sz="2800" dirty="0">
                <a:solidFill>
                  <a:schemeClr val="accent6"/>
                </a:solidFill>
                <a:cs typeface="Arial" pitchFamily="34" charset="0"/>
              </a:rPr>
              <a:t>Allow extra space for people who use mobility devices, lift equipment, service animals – </a:t>
            </a:r>
            <a:br>
              <a:rPr lang="en-US" sz="2800" dirty="0">
                <a:solidFill>
                  <a:schemeClr val="accent6"/>
                </a:solidFill>
                <a:cs typeface="Arial" pitchFamily="34" charset="0"/>
              </a:rPr>
            </a:br>
            <a:r>
              <a:rPr lang="en-US" sz="2800" dirty="0">
                <a:solidFill>
                  <a:schemeClr val="accent6"/>
                </a:solidFill>
                <a:cs typeface="Arial" pitchFamily="34" charset="0"/>
              </a:rPr>
              <a:t>up to 100 square feet</a:t>
            </a:r>
            <a:endParaRPr lang="en-US" sz="2800" dirty="0">
              <a:solidFill>
                <a:schemeClr val="accent6"/>
              </a:solidFill>
            </a:endParaRPr>
          </a:p>
        </p:txBody>
      </p:sp>
      <p:sp>
        <p:nvSpPr>
          <p:cNvPr id="7" name="TextBox 6">
            <a:extLst>
              <a:ext uri="{FF2B5EF4-FFF2-40B4-BE49-F238E27FC236}">
                <a16:creationId xmlns:a16="http://schemas.microsoft.com/office/drawing/2014/main" id="{4423F373-1DBB-4827-8A93-3771C84DF46E}"/>
              </a:ext>
            </a:extLst>
          </p:cNvPr>
          <p:cNvSpPr txBox="1"/>
          <p:nvPr/>
        </p:nvSpPr>
        <p:spPr>
          <a:xfrm>
            <a:off x="8094133" y="6169922"/>
            <a:ext cx="541867" cy="461665"/>
          </a:xfrm>
          <a:prstGeom prst="rect">
            <a:avLst/>
          </a:prstGeom>
          <a:noFill/>
        </p:spPr>
        <p:txBody>
          <a:bodyPr wrap="square" rtlCol="0">
            <a:spAutoFit/>
          </a:bodyPr>
          <a:lstStyle/>
          <a:p>
            <a:pPr algn="ctr"/>
            <a:fld id="{C632FA19-52B9-441D-A993-709EF093C9ED}" type="slidenum">
              <a:rPr lang="en-US" sz="2400" smtClean="0"/>
              <a:pPr algn="ctr"/>
              <a:t>13</a:t>
            </a:fld>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z="3600" dirty="0">
                <a:latin typeface="+mn-lt"/>
              </a:rPr>
              <a:t>Red Cross Process for Understanding Client Needs</a:t>
            </a:r>
          </a:p>
        </p:txBody>
      </p:sp>
      <p:sp>
        <p:nvSpPr>
          <p:cNvPr id="5" name="Text Placeholder 4"/>
          <p:cNvSpPr>
            <a:spLocks noGrp="1"/>
          </p:cNvSpPr>
          <p:nvPr>
            <p:ph type="body" sz="quarter" idx="12"/>
          </p:nvPr>
        </p:nvSpPr>
        <p:spPr>
          <a:xfrm>
            <a:off x="747999" y="1889432"/>
            <a:ext cx="7769123" cy="3272815"/>
          </a:xfrm>
        </p:spPr>
        <p:txBody>
          <a:bodyPr/>
          <a:lstStyle/>
          <a:p>
            <a:pPr lvl="0">
              <a:spcBef>
                <a:spcPts val="0"/>
              </a:spcBef>
              <a:spcAft>
                <a:spcPts val="1800"/>
              </a:spcAft>
            </a:pPr>
            <a:r>
              <a:rPr lang="en-US" sz="2800" dirty="0">
                <a:solidFill>
                  <a:schemeClr val="accent6"/>
                </a:solidFill>
              </a:rPr>
              <a:t>Identify and address individual client needs</a:t>
            </a:r>
          </a:p>
          <a:p>
            <a:pPr>
              <a:spcBef>
                <a:spcPts val="0"/>
              </a:spcBef>
              <a:spcAft>
                <a:spcPts val="1800"/>
              </a:spcAft>
            </a:pPr>
            <a:r>
              <a:rPr lang="en-US" sz="2800" dirty="0">
                <a:solidFill>
                  <a:schemeClr val="accent6"/>
                </a:solidFill>
              </a:rPr>
              <a:t>Use Registration Intake form to document needs and potential barriers to recovery </a:t>
            </a:r>
          </a:p>
          <a:p>
            <a:pPr>
              <a:spcBef>
                <a:spcPts val="0"/>
              </a:spcBef>
              <a:spcAft>
                <a:spcPts val="1800"/>
              </a:spcAft>
            </a:pPr>
            <a:r>
              <a:rPr lang="en-US" sz="2800" dirty="0">
                <a:solidFill>
                  <a:schemeClr val="accent6"/>
                </a:solidFill>
              </a:rPr>
              <a:t>Assist individuals in maintaining their usual level of independence and supporting their right to self-determination</a:t>
            </a:r>
          </a:p>
        </p:txBody>
      </p:sp>
      <p:sp>
        <p:nvSpPr>
          <p:cNvPr id="4" name="TextBox 3"/>
          <p:cNvSpPr txBox="1"/>
          <p:nvPr/>
        </p:nvSpPr>
        <p:spPr>
          <a:xfrm>
            <a:off x="5270500" y="1117600"/>
            <a:ext cx="3416300" cy="276999"/>
          </a:xfrm>
          <a:prstGeom prst="rect">
            <a:avLst/>
          </a:prstGeom>
          <a:noFill/>
        </p:spPr>
        <p:txBody>
          <a:bodyPr wrap="square" rtlCol="0">
            <a:spAutoFit/>
          </a:bodyPr>
          <a:lstStyle/>
          <a:p>
            <a:r>
              <a:rPr lang="en-US" sz="1200" dirty="0">
                <a:solidFill>
                  <a:schemeClr val="accent6"/>
                </a:solidFill>
              </a:rPr>
              <a:t> </a:t>
            </a:r>
          </a:p>
        </p:txBody>
      </p:sp>
      <p:sp>
        <p:nvSpPr>
          <p:cNvPr id="7" name="TextBox 6">
            <a:extLst>
              <a:ext uri="{FF2B5EF4-FFF2-40B4-BE49-F238E27FC236}">
                <a16:creationId xmlns:a16="http://schemas.microsoft.com/office/drawing/2014/main" id="{1E8D8411-E448-451C-88EF-E35733CED7C9}"/>
              </a:ext>
            </a:extLst>
          </p:cNvPr>
          <p:cNvSpPr txBox="1"/>
          <p:nvPr/>
        </p:nvSpPr>
        <p:spPr>
          <a:xfrm>
            <a:off x="8094133" y="6169922"/>
            <a:ext cx="541867" cy="461665"/>
          </a:xfrm>
          <a:prstGeom prst="rect">
            <a:avLst/>
          </a:prstGeom>
          <a:noFill/>
        </p:spPr>
        <p:txBody>
          <a:bodyPr wrap="square" rtlCol="0">
            <a:spAutoFit/>
          </a:bodyPr>
          <a:lstStyle/>
          <a:p>
            <a:pPr algn="ctr"/>
            <a:fld id="{C632FA19-52B9-441D-A993-709EF093C9ED}" type="slidenum">
              <a:rPr lang="en-US" sz="2400" smtClean="0"/>
              <a:pPr algn="ctr"/>
              <a:t>14</a:t>
            </a:fld>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CMIST – A Functional Framework</a:t>
            </a:r>
          </a:p>
        </p:txBody>
      </p:sp>
      <p:sp>
        <p:nvSpPr>
          <p:cNvPr id="3" name="Text Placeholder 2"/>
          <p:cNvSpPr>
            <a:spLocks noGrp="1"/>
          </p:cNvSpPr>
          <p:nvPr>
            <p:ph type="body" sz="quarter" idx="12"/>
          </p:nvPr>
        </p:nvSpPr>
        <p:spPr>
          <a:xfrm>
            <a:off x="457200" y="1485371"/>
            <a:ext cx="8229600" cy="4264025"/>
          </a:xfrm>
        </p:spPr>
        <p:txBody>
          <a:bodyPr/>
          <a:lstStyle/>
          <a:p>
            <a:pPr>
              <a:spcBef>
                <a:spcPts val="0"/>
              </a:spcBef>
            </a:pPr>
            <a:r>
              <a:rPr lang="en-US" sz="2800" dirty="0">
                <a:solidFill>
                  <a:schemeClr val="accent6"/>
                </a:solidFill>
              </a:rPr>
              <a:t> Communication</a:t>
            </a:r>
          </a:p>
          <a:p>
            <a:pPr>
              <a:spcBef>
                <a:spcPts val="0"/>
              </a:spcBef>
            </a:pPr>
            <a:endParaRPr lang="en-US" sz="2800" dirty="0">
              <a:solidFill>
                <a:schemeClr val="accent6"/>
              </a:solidFill>
            </a:endParaRPr>
          </a:p>
          <a:p>
            <a:pPr>
              <a:spcBef>
                <a:spcPts val="0"/>
              </a:spcBef>
            </a:pPr>
            <a:r>
              <a:rPr lang="en-US" sz="2800" dirty="0">
                <a:solidFill>
                  <a:schemeClr val="accent6"/>
                </a:solidFill>
              </a:rPr>
              <a:t> Maintaining Health</a:t>
            </a:r>
          </a:p>
          <a:p>
            <a:pPr>
              <a:spcBef>
                <a:spcPts val="0"/>
              </a:spcBef>
            </a:pPr>
            <a:endParaRPr lang="en-US" sz="2800" dirty="0">
              <a:solidFill>
                <a:schemeClr val="accent6"/>
              </a:solidFill>
            </a:endParaRPr>
          </a:p>
          <a:p>
            <a:pPr>
              <a:spcBef>
                <a:spcPts val="0"/>
              </a:spcBef>
            </a:pPr>
            <a:r>
              <a:rPr lang="en-US" sz="2800" dirty="0">
                <a:solidFill>
                  <a:schemeClr val="accent6"/>
                </a:solidFill>
              </a:rPr>
              <a:t> Independence</a:t>
            </a:r>
          </a:p>
          <a:p>
            <a:pPr>
              <a:spcBef>
                <a:spcPts val="0"/>
              </a:spcBef>
            </a:pPr>
            <a:endParaRPr lang="en-US" sz="2800" dirty="0">
              <a:solidFill>
                <a:schemeClr val="accent6"/>
              </a:solidFill>
            </a:endParaRPr>
          </a:p>
          <a:p>
            <a:pPr>
              <a:spcBef>
                <a:spcPts val="0"/>
              </a:spcBef>
            </a:pPr>
            <a:r>
              <a:rPr lang="en-US" sz="2800" dirty="0">
                <a:solidFill>
                  <a:schemeClr val="accent6"/>
                </a:solidFill>
              </a:rPr>
              <a:t> Safety, Security and Self-Determination</a:t>
            </a:r>
          </a:p>
          <a:p>
            <a:pPr>
              <a:spcBef>
                <a:spcPts val="0"/>
              </a:spcBef>
            </a:pPr>
            <a:endParaRPr lang="en-US" sz="2800" dirty="0">
              <a:solidFill>
                <a:schemeClr val="accent6"/>
              </a:solidFill>
            </a:endParaRPr>
          </a:p>
          <a:p>
            <a:pPr>
              <a:spcBef>
                <a:spcPts val="0"/>
              </a:spcBef>
            </a:pPr>
            <a:r>
              <a:rPr lang="en-US" sz="2800" dirty="0">
                <a:solidFill>
                  <a:schemeClr val="accent6"/>
                </a:solidFill>
              </a:rPr>
              <a:t> Transportation</a:t>
            </a:r>
          </a:p>
        </p:txBody>
      </p:sp>
      <p:sp>
        <p:nvSpPr>
          <p:cNvPr id="7" name="TextBox 6">
            <a:extLst>
              <a:ext uri="{FF2B5EF4-FFF2-40B4-BE49-F238E27FC236}">
                <a16:creationId xmlns:a16="http://schemas.microsoft.com/office/drawing/2014/main" id="{6CF1ABF6-E01F-4A87-A7B8-CA4BB8935547}"/>
              </a:ext>
            </a:extLst>
          </p:cNvPr>
          <p:cNvSpPr txBox="1"/>
          <p:nvPr/>
        </p:nvSpPr>
        <p:spPr>
          <a:xfrm>
            <a:off x="8094133" y="6169922"/>
            <a:ext cx="541867" cy="461665"/>
          </a:xfrm>
          <a:prstGeom prst="rect">
            <a:avLst/>
          </a:prstGeom>
          <a:noFill/>
        </p:spPr>
        <p:txBody>
          <a:bodyPr wrap="square" rtlCol="0">
            <a:spAutoFit/>
          </a:bodyPr>
          <a:lstStyle/>
          <a:p>
            <a:pPr algn="ctr"/>
            <a:fld id="{C632FA19-52B9-441D-A993-709EF093C9ED}" type="slidenum">
              <a:rPr lang="en-US" sz="2400" smtClean="0"/>
              <a:pPr algn="ctr"/>
              <a:t>15</a:t>
            </a:fld>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Times New Roman" pitchFamily="18" charset="0"/>
              </a:rPr>
              <a:t>Most Common Needs</a:t>
            </a:r>
          </a:p>
        </p:txBody>
      </p:sp>
      <p:sp>
        <p:nvSpPr>
          <p:cNvPr id="3" name="Text Placeholder 2"/>
          <p:cNvSpPr>
            <a:spLocks noGrp="1"/>
          </p:cNvSpPr>
          <p:nvPr>
            <p:ph type="body" sz="quarter" idx="12"/>
          </p:nvPr>
        </p:nvSpPr>
        <p:spPr>
          <a:xfrm>
            <a:off x="457200" y="1299996"/>
            <a:ext cx="8229600" cy="4498363"/>
          </a:xfrm>
        </p:spPr>
        <p:txBody>
          <a:bodyPr/>
          <a:lstStyle/>
          <a:p>
            <a:pPr>
              <a:buClrTx/>
              <a:buFont typeface="Arial" pitchFamily="34" charset="0"/>
              <a:buChar char="•"/>
            </a:pPr>
            <a:endParaRPr lang="en-US" sz="1000" b="1" dirty="0">
              <a:solidFill>
                <a:schemeClr val="accent6"/>
              </a:solidFill>
              <a:latin typeface="Akzidenz-Grotesk Std Med" pitchFamily="2" charset="0"/>
              <a:cs typeface="Times New Roman" pitchFamily="18" charset="0"/>
            </a:endParaRPr>
          </a:p>
          <a:p>
            <a:r>
              <a:rPr lang="en-US" sz="2800" dirty="0">
                <a:solidFill>
                  <a:schemeClr val="accent6"/>
                </a:solidFill>
                <a:latin typeface="+mn-lt"/>
                <a:cs typeface="Times New Roman" pitchFamily="18" charset="0"/>
              </a:rPr>
              <a:t>Prescription refills</a:t>
            </a:r>
            <a:endParaRPr lang="en-US" sz="2800" dirty="0">
              <a:solidFill>
                <a:schemeClr val="accent6"/>
              </a:solidFill>
              <a:latin typeface="+mn-lt"/>
            </a:endParaRPr>
          </a:p>
          <a:p>
            <a:r>
              <a:rPr lang="en-US" sz="2800" dirty="0">
                <a:solidFill>
                  <a:schemeClr val="accent6"/>
                </a:solidFill>
                <a:latin typeface="+mn-lt"/>
                <a:cs typeface="Times New Roman" pitchFamily="18" charset="0"/>
              </a:rPr>
              <a:t>Consumable Medical Supplies</a:t>
            </a:r>
            <a:endParaRPr lang="en-US" sz="2800" dirty="0">
              <a:solidFill>
                <a:schemeClr val="accent6"/>
              </a:solidFill>
              <a:latin typeface="+mn-lt"/>
            </a:endParaRPr>
          </a:p>
          <a:p>
            <a:r>
              <a:rPr lang="en-US" sz="2800" dirty="0">
                <a:solidFill>
                  <a:schemeClr val="accent6"/>
                </a:solidFill>
                <a:latin typeface="+mn-lt"/>
                <a:cs typeface="Times New Roman" pitchFamily="18" charset="0"/>
              </a:rPr>
              <a:t>Access to health &amp; dental care</a:t>
            </a:r>
            <a:endParaRPr lang="en-US" sz="2800" dirty="0">
              <a:solidFill>
                <a:schemeClr val="accent6"/>
              </a:solidFill>
              <a:latin typeface="+mn-lt"/>
            </a:endParaRPr>
          </a:p>
          <a:p>
            <a:r>
              <a:rPr lang="en-US" sz="2800" dirty="0">
                <a:latin typeface="+mn-lt"/>
                <a:cs typeface="Times New Roman" pitchFamily="18" charset="0"/>
              </a:rPr>
              <a:t>Specific </a:t>
            </a:r>
            <a:r>
              <a:rPr lang="en-US" sz="2800" dirty="0">
                <a:solidFill>
                  <a:schemeClr val="accent6"/>
                </a:solidFill>
                <a:latin typeface="+mn-lt"/>
                <a:cs typeface="Times New Roman" pitchFamily="18" charset="0"/>
              </a:rPr>
              <a:t>dietary requirements</a:t>
            </a:r>
            <a:endParaRPr lang="en-US" sz="2800" dirty="0">
              <a:solidFill>
                <a:schemeClr val="accent6"/>
              </a:solidFill>
              <a:latin typeface="+mn-lt"/>
            </a:endParaRPr>
          </a:p>
          <a:p>
            <a:r>
              <a:rPr lang="en-US" sz="2800" dirty="0">
                <a:solidFill>
                  <a:schemeClr val="accent6"/>
                </a:solidFill>
                <a:latin typeface="+mn-lt"/>
                <a:cs typeface="Times New Roman" pitchFamily="18" charset="0"/>
              </a:rPr>
              <a:t>Mobility issues</a:t>
            </a:r>
            <a:endParaRPr lang="en-US" sz="2800" dirty="0">
              <a:solidFill>
                <a:schemeClr val="accent6"/>
              </a:solidFill>
              <a:latin typeface="+mn-lt"/>
            </a:endParaRPr>
          </a:p>
          <a:p>
            <a:r>
              <a:rPr lang="en-US" sz="2800" dirty="0">
                <a:solidFill>
                  <a:schemeClr val="accent6"/>
                </a:solidFill>
                <a:latin typeface="+mn-lt"/>
                <a:cs typeface="Times New Roman" pitchFamily="18" charset="0"/>
              </a:rPr>
              <a:t>Personal care assistance</a:t>
            </a:r>
            <a:endParaRPr lang="en-US" sz="2800" dirty="0">
              <a:solidFill>
                <a:schemeClr val="accent6"/>
              </a:solidFill>
              <a:latin typeface="+mn-lt"/>
            </a:endParaRPr>
          </a:p>
          <a:p>
            <a:r>
              <a:rPr lang="en-US" sz="2800" dirty="0">
                <a:solidFill>
                  <a:schemeClr val="accent6"/>
                </a:solidFill>
                <a:latin typeface="+mn-lt"/>
                <a:cs typeface="Times New Roman" pitchFamily="18" charset="0"/>
              </a:rPr>
              <a:t>Assistance with vision &amp; hearing</a:t>
            </a:r>
            <a:r>
              <a:rPr lang="en-US" sz="2800" dirty="0">
                <a:solidFill>
                  <a:schemeClr val="accent6"/>
                </a:solidFill>
                <a:latin typeface="+mn-lt"/>
              </a:rPr>
              <a:t>, such as glasses or hearing aids</a:t>
            </a:r>
          </a:p>
          <a:p>
            <a:pPr>
              <a:buClrTx/>
              <a:buNone/>
            </a:pPr>
            <a:endParaRPr lang="en-US" dirty="0">
              <a:solidFill>
                <a:schemeClr val="accent6"/>
              </a:solidFill>
              <a:latin typeface="+mn-lt"/>
              <a:cs typeface="Times New Roman" pitchFamily="18" charset="0"/>
            </a:endParaRPr>
          </a:p>
        </p:txBody>
      </p:sp>
      <p:sp>
        <p:nvSpPr>
          <p:cNvPr id="6" name="TextBox 5">
            <a:extLst>
              <a:ext uri="{FF2B5EF4-FFF2-40B4-BE49-F238E27FC236}">
                <a16:creationId xmlns:a16="http://schemas.microsoft.com/office/drawing/2014/main" id="{CA1D4FC0-CD69-40A7-8B98-FFC776D189EB}"/>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16</a:t>
            </a:fld>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lstStyle/>
          <a:p>
            <a:r>
              <a:rPr lang="en-US" dirty="0">
                <a:latin typeface="+mn-lt"/>
              </a:rPr>
              <a:t>Additional Most Common Needs</a:t>
            </a:r>
          </a:p>
        </p:txBody>
      </p:sp>
      <p:sp>
        <p:nvSpPr>
          <p:cNvPr id="3" name="Text Placeholder 2"/>
          <p:cNvSpPr>
            <a:spLocks noGrp="1"/>
          </p:cNvSpPr>
          <p:nvPr>
            <p:ph type="body" sz="quarter" idx="12"/>
          </p:nvPr>
        </p:nvSpPr>
        <p:spPr>
          <a:xfrm>
            <a:off x="457200" y="1425303"/>
            <a:ext cx="4743752" cy="3834675"/>
          </a:xfrm>
        </p:spPr>
        <p:txBody>
          <a:bodyPr/>
          <a:lstStyle/>
          <a:p>
            <a:pPr>
              <a:buClrTx/>
              <a:buFont typeface="Arial" pitchFamily="34" charset="0"/>
              <a:buChar char="•"/>
            </a:pPr>
            <a:r>
              <a:rPr lang="en-US" sz="2800" dirty="0">
                <a:solidFill>
                  <a:schemeClr val="accent6"/>
                </a:solidFill>
                <a:latin typeface="+mn-lt"/>
                <a:cs typeface="Times New Roman" pitchFamily="18" charset="0"/>
              </a:rPr>
              <a:t>Language interpreters</a:t>
            </a:r>
          </a:p>
          <a:p>
            <a:pPr lvl="1">
              <a:buClrTx/>
              <a:buFont typeface="Arial" pitchFamily="34" charset="0"/>
              <a:buChar char="•"/>
            </a:pPr>
            <a:r>
              <a:rPr lang="en-US" dirty="0">
                <a:solidFill>
                  <a:schemeClr val="accent6"/>
                </a:solidFill>
                <a:latin typeface="+mn-lt"/>
                <a:cs typeface="Times New Roman" pitchFamily="18" charset="0"/>
              </a:rPr>
              <a:t>American Sign Language</a:t>
            </a:r>
          </a:p>
          <a:p>
            <a:pPr lvl="1">
              <a:buClrTx/>
              <a:buFont typeface="Arial" pitchFamily="34" charset="0"/>
              <a:buChar char="•"/>
            </a:pPr>
            <a:r>
              <a:rPr lang="en-US" dirty="0">
                <a:solidFill>
                  <a:schemeClr val="accent6"/>
                </a:solidFill>
                <a:latin typeface="+mn-lt"/>
                <a:cs typeface="Times New Roman" pitchFamily="18" charset="0"/>
              </a:rPr>
              <a:t>Spanish </a:t>
            </a:r>
          </a:p>
          <a:p>
            <a:pPr lvl="1">
              <a:buClrTx/>
              <a:buFont typeface="Arial" pitchFamily="34" charset="0"/>
              <a:buChar char="•"/>
            </a:pPr>
            <a:r>
              <a:rPr lang="en-US" dirty="0">
                <a:solidFill>
                  <a:schemeClr val="accent6"/>
                </a:solidFill>
                <a:latin typeface="+mn-lt"/>
                <a:cs typeface="Times New Roman" pitchFamily="18" charset="0"/>
              </a:rPr>
              <a:t>Russian</a:t>
            </a:r>
          </a:p>
          <a:p>
            <a:pPr>
              <a:buClrTx/>
              <a:buFont typeface="Arial" pitchFamily="34" charset="0"/>
              <a:buChar char="•"/>
            </a:pPr>
            <a:r>
              <a:rPr lang="en-US" sz="2800" dirty="0">
                <a:solidFill>
                  <a:schemeClr val="accent6"/>
                </a:solidFill>
                <a:latin typeface="+mn-lt"/>
                <a:cs typeface="Times New Roman" pitchFamily="18" charset="0"/>
              </a:rPr>
              <a:t>Getting to appointments</a:t>
            </a:r>
          </a:p>
          <a:p>
            <a:pPr>
              <a:buClrTx/>
              <a:buFont typeface="Arial" pitchFamily="34" charset="0"/>
              <a:buChar char="•"/>
            </a:pPr>
            <a:r>
              <a:rPr lang="en-US" sz="2800" dirty="0">
                <a:solidFill>
                  <a:schemeClr val="accent6"/>
                </a:solidFill>
                <a:latin typeface="+mn-lt"/>
                <a:cs typeface="Times New Roman" pitchFamily="18" charset="0"/>
              </a:rPr>
              <a:t>Getting to needed daily treatments</a:t>
            </a:r>
          </a:p>
          <a:p>
            <a:pPr>
              <a:buClrTx/>
              <a:buNone/>
            </a:pPr>
            <a:endParaRPr lang="en-US" dirty="0">
              <a:solidFill>
                <a:schemeClr val="accent6"/>
              </a:solidFill>
              <a:latin typeface="+mn-lt"/>
            </a:endParaRPr>
          </a:p>
        </p:txBody>
      </p:sp>
      <p:pic>
        <p:nvPicPr>
          <p:cNvPr id="1026" name="Picture 2" descr="Photo shows woman signing."/>
          <p:cNvPicPr>
            <a:picLocks noChangeAspect="1" noChangeArrowheads="1"/>
          </p:cNvPicPr>
          <p:nvPr/>
        </p:nvPicPr>
        <p:blipFill>
          <a:blip r:embed="rId3"/>
          <a:srcRect/>
          <a:stretch>
            <a:fillRect/>
          </a:stretch>
        </p:blipFill>
        <p:spPr bwMode="auto">
          <a:xfrm>
            <a:off x="5335936" y="1429657"/>
            <a:ext cx="3108960" cy="310896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2269DC89-1F1F-4F15-B0D7-4A4CB18DEACA}"/>
              </a:ext>
            </a:extLst>
          </p:cNvPr>
          <p:cNvSpPr txBox="1"/>
          <p:nvPr/>
        </p:nvSpPr>
        <p:spPr>
          <a:xfrm>
            <a:off x="8094133" y="6169922"/>
            <a:ext cx="541867" cy="461665"/>
          </a:xfrm>
          <a:prstGeom prst="rect">
            <a:avLst/>
          </a:prstGeom>
          <a:noFill/>
        </p:spPr>
        <p:txBody>
          <a:bodyPr wrap="square" rtlCol="0">
            <a:spAutoFit/>
          </a:bodyPr>
          <a:lstStyle/>
          <a:p>
            <a:pPr algn="ctr"/>
            <a:fld id="{C632FA19-52B9-441D-A993-709EF093C9ED}" type="slidenum">
              <a:rPr lang="en-US" sz="2400" smtClean="0"/>
              <a:pPr algn="ctr"/>
              <a:t>17</a:t>
            </a:fld>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a:latin typeface="+mn-lt"/>
              </a:rPr>
              <a:t>Most Common Needs</a:t>
            </a:r>
          </a:p>
        </p:txBody>
      </p:sp>
      <p:sp>
        <p:nvSpPr>
          <p:cNvPr id="54275" name="Rectangle 3"/>
          <p:cNvSpPr>
            <a:spLocks noGrp="1"/>
          </p:cNvSpPr>
          <p:nvPr>
            <p:ph type="body" sz="quarter" idx="12"/>
          </p:nvPr>
        </p:nvSpPr>
        <p:spPr>
          <a:xfrm>
            <a:off x="457200" y="1331003"/>
            <a:ext cx="4904093" cy="4089400"/>
          </a:xfrm>
        </p:spPr>
        <p:txBody>
          <a:bodyPr/>
          <a:lstStyle/>
          <a:p>
            <a:r>
              <a:rPr lang="en-US" sz="2800" dirty="0">
                <a:solidFill>
                  <a:schemeClr val="accent6"/>
                </a:solidFill>
                <a:latin typeface="+mn-lt"/>
                <a:cs typeface="Times New Roman" pitchFamily="18" charset="0"/>
              </a:rPr>
              <a:t>Assistive equipment</a:t>
            </a:r>
          </a:p>
          <a:p>
            <a:r>
              <a:rPr lang="en-US" sz="2800" dirty="0">
                <a:solidFill>
                  <a:schemeClr val="accent6"/>
                </a:solidFill>
                <a:latin typeface="+mn-lt"/>
                <a:cs typeface="Times New Roman" pitchFamily="18" charset="0"/>
              </a:rPr>
              <a:t>Dining, sleeping and shower assistance</a:t>
            </a:r>
          </a:p>
          <a:p>
            <a:r>
              <a:rPr lang="en-US" sz="2800" dirty="0">
                <a:solidFill>
                  <a:schemeClr val="accent6"/>
                </a:solidFill>
                <a:latin typeface="+mn-lt"/>
                <a:cs typeface="Times New Roman" pitchFamily="18" charset="0"/>
              </a:rPr>
              <a:t>Access to community partners</a:t>
            </a:r>
          </a:p>
          <a:p>
            <a:r>
              <a:rPr lang="en-US" sz="2800" dirty="0">
                <a:solidFill>
                  <a:schemeClr val="accent6"/>
                </a:solidFill>
                <a:latin typeface="+mn-lt"/>
                <a:cs typeface="Times New Roman" pitchFamily="18" charset="0"/>
              </a:rPr>
              <a:t>Childcare</a:t>
            </a:r>
          </a:p>
          <a:p>
            <a:r>
              <a:rPr lang="en-US" sz="2800" dirty="0">
                <a:solidFill>
                  <a:schemeClr val="accent6"/>
                </a:solidFill>
                <a:latin typeface="+mn-lt"/>
                <a:cs typeface="Times New Roman" pitchFamily="18" charset="0"/>
              </a:rPr>
              <a:t>Keeping families together</a:t>
            </a:r>
          </a:p>
          <a:p>
            <a:r>
              <a:rPr lang="en-US" sz="2800" dirty="0">
                <a:solidFill>
                  <a:schemeClr val="accent6"/>
                </a:solidFill>
                <a:latin typeface="+mn-lt"/>
                <a:cs typeface="Times New Roman" pitchFamily="18" charset="0"/>
              </a:rPr>
              <a:t>Shelter spacing needs</a:t>
            </a:r>
          </a:p>
          <a:p>
            <a:pPr>
              <a:buClrTx/>
              <a:buFont typeface="Arial" pitchFamily="34" charset="0"/>
              <a:buChar char="•"/>
            </a:pPr>
            <a:endParaRPr lang="en-US" dirty="0">
              <a:solidFill>
                <a:schemeClr val="accent6"/>
              </a:solidFill>
              <a:latin typeface="+mn-lt"/>
              <a:cs typeface="Times New Roman" pitchFamily="18" charset="0"/>
            </a:endParaRPr>
          </a:p>
          <a:p>
            <a:pPr>
              <a:buClrTx/>
              <a:buFont typeface="Arial" pitchFamily="34" charset="0"/>
              <a:buChar char="•"/>
            </a:pPr>
            <a:endParaRPr lang="en-US" dirty="0">
              <a:solidFill>
                <a:schemeClr val="accent6"/>
              </a:solidFill>
              <a:latin typeface="+mn-lt"/>
              <a:cs typeface="Arial" pitchFamily="34" charset="0"/>
            </a:endParaRPr>
          </a:p>
        </p:txBody>
      </p:sp>
      <p:pic>
        <p:nvPicPr>
          <p:cNvPr id="2050" name="Picture 2" descr="Photo shows shelter worker interacting with toddler-age girl, who is smiling and holding a baby doll."/>
          <p:cNvPicPr>
            <a:picLocks noChangeAspect="1" noChangeArrowheads="1"/>
          </p:cNvPicPr>
          <p:nvPr/>
        </p:nvPicPr>
        <p:blipFill>
          <a:blip r:embed="rId3"/>
          <a:srcRect/>
          <a:stretch>
            <a:fillRect/>
          </a:stretch>
        </p:blipFill>
        <p:spPr bwMode="auto">
          <a:xfrm>
            <a:off x="5361293" y="1452674"/>
            <a:ext cx="3325507" cy="292608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21931E20-7789-46DC-9DD2-2F7729156162}"/>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18</a:t>
            </a:fld>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dirty="0">
                <a:latin typeface="+mn-lt"/>
              </a:rPr>
              <a:t>Planning Key Considerations</a:t>
            </a:r>
          </a:p>
        </p:txBody>
      </p:sp>
      <p:sp>
        <p:nvSpPr>
          <p:cNvPr id="3" name="Text Placeholder 2"/>
          <p:cNvSpPr>
            <a:spLocks noGrp="1"/>
          </p:cNvSpPr>
          <p:nvPr>
            <p:ph type="body" sz="quarter" idx="12"/>
          </p:nvPr>
        </p:nvSpPr>
        <p:spPr>
          <a:xfrm>
            <a:off x="457200" y="1579879"/>
            <a:ext cx="8229600" cy="4085531"/>
          </a:xfrm>
        </p:spPr>
        <p:txBody>
          <a:bodyPr/>
          <a:lstStyle/>
          <a:p>
            <a:pPr eaLnBrk="1" hangingPunct="1">
              <a:spcBef>
                <a:spcPct val="0"/>
              </a:spcBef>
              <a:spcAft>
                <a:spcPts val="1200"/>
              </a:spcAft>
            </a:pPr>
            <a:r>
              <a:rPr lang="en-US" sz="2800" dirty="0">
                <a:solidFill>
                  <a:schemeClr val="accent6"/>
                </a:solidFill>
                <a:latin typeface="+mn-lt"/>
                <a:cs typeface="Arial" pitchFamily="34" charset="0"/>
              </a:rPr>
              <a:t>Planning and responding with partners</a:t>
            </a:r>
          </a:p>
          <a:p>
            <a:pPr eaLnBrk="1" hangingPunct="1">
              <a:spcBef>
                <a:spcPct val="0"/>
              </a:spcBef>
              <a:spcAft>
                <a:spcPts val="1200"/>
              </a:spcAft>
            </a:pPr>
            <a:r>
              <a:rPr lang="en-US" sz="2800" dirty="0">
                <a:solidFill>
                  <a:schemeClr val="accent6"/>
                </a:solidFill>
                <a:latin typeface="+mn-lt"/>
                <a:cs typeface="Arial" pitchFamily="34" charset="0"/>
              </a:rPr>
              <a:t>Functional Needs Support Services Guidance does not require stockpiling supplies, but the ability to secure resources when needed</a:t>
            </a:r>
          </a:p>
          <a:p>
            <a:pPr eaLnBrk="1" hangingPunct="1">
              <a:spcBef>
                <a:spcPct val="0"/>
              </a:spcBef>
              <a:spcAft>
                <a:spcPts val="1200"/>
              </a:spcAft>
            </a:pPr>
            <a:r>
              <a:rPr lang="en-US" sz="2800" dirty="0">
                <a:solidFill>
                  <a:schemeClr val="accent6"/>
                </a:solidFill>
                <a:latin typeface="+mn-lt"/>
                <a:cs typeface="Arial" pitchFamily="34" charset="0"/>
              </a:rPr>
              <a:t>Include Functional Needs Support Services at all phases of the disaster cycle</a:t>
            </a:r>
          </a:p>
          <a:p>
            <a:pPr eaLnBrk="1" hangingPunct="1">
              <a:spcBef>
                <a:spcPct val="0"/>
              </a:spcBef>
              <a:spcAft>
                <a:spcPts val="1200"/>
              </a:spcAft>
            </a:pPr>
            <a:r>
              <a:rPr lang="en-US" sz="2800" dirty="0">
                <a:latin typeface="+mn-lt"/>
                <a:cs typeface="Arial" pitchFamily="34" charset="0"/>
              </a:rPr>
              <a:t>Train and deploy a diverse and inclusive workforce</a:t>
            </a:r>
            <a:endParaRPr lang="en-US" sz="2800" dirty="0">
              <a:latin typeface="+mn-lt"/>
            </a:endParaRPr>
          </a:p>
        </p:txBody>
      </p:sp>
      <p:sp>
        <p:nvSpPr>
          <p:cNvPr id="6" name="TextBox 5">
            <a:extLst>
              <a:ext uri="{FF2B5EF4-FFF2-40B4-BE49-F238E27FC236}">
                <a16:creationId xmlns:a16="http://schemas.microsoft.com/office/drawing/2014/main" id="{283760D9-7CC0-4332-B501-7EF505974F95}"/>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19</a:t>
            </a:fld>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600" dirty="0">
                <a:latin typeface="+mn-lt"/>
              </a:rPr>
              <a:t>Presentation Objectives</a:t>
            </a:r>
          </a:p>
        </p:txBody>
      </p:sp>
      <p:sp>
        <p:nvSpPr>
          <p:cNvPr id="20483" name="Content Placeholder 3"/>
          <p:cNvSpPr>
            <a:spLocks noGrp="1"/>
          </p:cNvSpPr>
          <p:nvPr>
            <p:ph type="body" sz="quarter" idx="12"/>
          </p:nvPr>
        </p:nvSpPr>
        <p:spPr>
          <a:xfrm>
            <a:off x="457200" y="1592263"/>
            <a:ext cx="8229600" cy="4053794"/>
          </a:xfrm>
        </p:spPr>
        <p:txBody>
          <a:bodyPr>
            <a:normAutofit fontScale="92500"/>
          </a:bodyPr>
          <a:lstStyle/>
          <a:p>
            <a:pPr>
              <a:lnSpc>
                <a:spcPct val="110000"/>
              </a:lnSpc>
              <a:spcBef>
                <a:spcPts val="0"/>
              </a:spcBef>
              <a:spcAft>
                <a:spcPts val="2400"/>
              </a:spcAft>
            </a:pPr>
            <a:r>
              <a:rPr lang="en-US" sz="2800" dirty="0">
                <a:solidFill>
                  <a:schemeClr val="accent6"/>
                </a:solidFill>
                <a:latin typeface="+mn-lt"/>
                <a:cs typeface="Arial" charset="0"/>
              </a:rPr>
              <a:t>Review Disability Integration definitions and philosophies </a:t>
            </a:r>
            <a:endParaRPr lang="en-US" sz="2800" dirty="0"/>
          </a:p>
          <a:p>
            <a:pPr>
              <a:lnSpc>
                <a:spcPct val="110000"/>
              </a:lnSpc>
              <a:spcBef>
                <a:spcPts val="0"/>
              </a:spcBef>
              <a:spcAft>
                <a:spcPts val="2400"/>
              </a:spcAft>
            </a:pPr>
            <a:r>
              <a:rPr lang="en-US" sz="2800" dirty="0">
                <a:solidFill>
                  <a:schemeClr val="accent6"/>
                </a:solidFill>
                <a:latin typeface="+mn-lt"/>
                <a:cs typeface="Arial" charset="0"/>
              </a:rPr>
              <a:t>Define Planning for Accommodating Access and Functional Needs in Congregate Shelters</a:t>
            </a:r>
          </a:p>
          <a:p>
            <a:pPr>
              <a:lnSpc>
                <a:spcPct val="110000"/>
              </a:lnSpc>
              <a:spcBef>
                <a:spcPts val="0"/>
              </a:spcBef>
              <a:spcAft>
                <a:spcPts val="2400"/>
              </a:spcAft>
            </a:pPr>
            <a:r>
              <a:rPr lang="en-US" sz="2800" dirty="0">
                <a:solidFill>
                  <a:schemeClr val="accent6"/>
                </a:solidFill>
                <a:latin typeface="+mn-lt"/>
                <a:cs typeface="Arial" charset="0"/>
              </a:rPr>
              <a:t>Outline Red Cross Sheltering Program and Disability Integration</a:t>
            </a:r>
          </a:p>
          <a:p>
            <a:pPr>
              <a:lnSpc>
                <a:spcPct val="110000"/>
              </a:lnSpc>
              <a:spcBef>
                <a:spcPts val="0"/>
              </a:spcBef>
              <a:spcAft>
                <a:spcPts val="2400"/>
              </a:spcAft>
            </a:pPr>
            <a:r>
              <a:rPr lang="en-US" sz="2800" dirty="0">
                <a:solidFill>
                  <a:schemeClr val="accent6"/>
                </a:solidFill>
                <a:latin typeface="+mn-lt"/>
                <a:cs typeface="Arial" charset="0"/>
              </a:rPr>
              <a:t>Highlight Response Best Practices and Res</a:t>
            </a:r>
            <a:r>
              <a:rPr lang="en-US" sz="2800" dirty="0">
                <a:latin typeface="+mn-lt"/>
                <a:cs typeface="Arial" charset="0"/>
              </a:rPr>
              <a:t>ources</a:t>
            </a:r>
            <a:endParaRPr lang="en-US" sz="2800" dirty="0">
              <a:solidFill>
                <a:schemeClr val="accent6"/>
              </a:solidFill>
              <a:latin typeface="+mn-lt"/>
              <a:cs typeface="Arial" charset="0"/>
            </a:endParaRPr>
          </a:p>
        </p:txBody>
      </p:sp>
      <p:sp>
        <p:nvSpPr>
          <p:cNvPr id="6" name="TextBox 5"/>
          <p:cNvSpPr txBox="1"/>
          <p:nvPr/>
        </p:nvSpPr>
        <p:spPr>
          <a:xfrm>
            <a:off x="931718" y="6262255"/>
            <a:ext cx="2805546"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5FFBA8B-8472-4F3C-8F66-5C52D2E2DE89}"/>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2</a:t>
            </a:fld>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a:latin typeface="+mn-lt"/>
              </a:rPr>
              <a:t>Other Planning Key Considerations</a:t>
            </a:r>
          </a:p>
        </p:txBody>
      </p:sp>
      <p:sp>
        <p:nvSpPr>
          <p:cNvPr id="3" name="Text Placeholder 2"/>
          <p:cNvSpPr>
            <a:spLocks noGrp="1"/>
          </p:cNvSpPr>
          <p:nvPr>
            <p:ph type="body" sz="quarter" idx="12"/>
          </p:nvPr>
        </p:nvSpPr>
        <p:spPr>
          <a:xfrm>
            <a:off x="454623" y="1464301"/>
            <a:ext cx="8229600" cy="3449740"/>
          </a:xfrm>
        </p:spPr>
        <p:txBody>
          <a:bodyPr/>
          <a:lstStyle/>
          <a:p>
            <a:pPr>
              <a:spcBef>
                <a:spcPct val="0"/>
              </a:spcBef>
              <a:spcAft>
                <a:spcPts val="1800"/>
              </a:spcAft>
            </a:pPr>
            <a:r>
              <a:rPr lang="en-US" sz="2800" dirty="0">
                <a:solidFill>
                  <a:schemeClr val="accent6"/>
                </a:solidFill>
                <a:latin typeface="+mn-lt"/>
                <a:cs typeface="Arial" pitchFamily="34" charset="0"/>
              </a:rPr>
              <a:t>Exercise and evaluate your integrated community plan with real people </a:t>
            </a:r>
            <a:endParaRPr lang="en-US" sz="2800" dirty="0">
              <a:solidFill>
                <a:schemeClr val="accent6"/>
              </a:solidFill>
            </a:endParaRPr>
          </a:p>
          <a:p>
            <a:pPr>
              <a:spcBef>
                <a:spcPct val="0"/>
              </a:spcBef>
              <a:spcAft>
                <a:spcPts val="1800"/>
              </a:spcAft>
            </a:pPr>
            <a:r>
              <a:rPr lang="en-US" sz="2800" dirty="0">
                <a:solidFill>
                  <a:schemeClr val="accent6"/>
                </a:solidFill>
                <a:latin typeface="+mn-lt"/>
                <a:cs typeface="Arial" pitchFamily="34" charset="0"/>
              </a:rPr>
              <a:t>Interact with your community to learn about potential access and functional needs</a:t>
            </a:r>
          </a:p>
          <a:p>
            <a:pPr>
              <a:spcBef>
                <a:spcPct val="0"/>
              </a:spcBef>
              <a:spcAft>
                <a:spcPts val="1800"/>
              </a:spcAft>
            </a:pPr>
            <a:r>
              <a:rPr lang="en-US" sz="2800" dirty="0">
                <a:solidFill>
                  <a:schemeClr val="accent6"/>
                </a:solidFill>
              </a:rPr>
              <a:t>Plan inclusively to meet the needs of the whole community</a:t>
            </a:r>
          </a:p>
          <a:p>
            <a:pPr>
              <a:buClrTx/>
              <a:buFont typeface="Arial" pitchFamily="34" charset="0"/>
              <a:buChar char="•"/>
            </a:pPr>
            <a:endParaRPr lang="en-US" dirty="0">
              <a:solidFill>
                <a:schemeClr val="accent6"/>
              </a:solidFill>
              <a:latin typeface="+mn-lt"/>
            </a:endParaRPr>
          </a:p>
        </p:txBody>
      </p:sp>
      <p:sp>
        <p:nvSpPr>
          <p:cNvPr id="6" name="TextBox 5">
            <a:extLst>
              <a:ext uri="{FF2B5EF4-FFF2-40B4-BE49-F238E27FC236}">
                <a16:creationId xmlns:a16="http://schemas.microsoft.com/office/drawing/2014/main" id="{326697EB-47D0-4846-9513-349472CAD2B5}"/>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20</a:t>
            </a:fld>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Response Key Considerations</a:t>
            </a:r>
          </a:p>
        </p:txBody>
      </p:sp>
      <p:sp>
        <p:nvSpPr>
          <p:cNvPr id="3" name="Text Placeholder 2"/>
          <p:cNvSpPr>
            <a:spLocks noGrp="1"/>
          </p:cNvSpPr>
          <p:nvPr>
            <p:ph type="body" sz="quarter" idx="12"/>
          </p:nvPr>
        </p:nvSpPr>
        <p:spPr>
          <a:xfrm>
            <a:off x="457200" y="1557383"/>
            <a:ext cx="8229600" cy="4338637"/>
          </a:xfrm>
        </p:spPr>
        <p:txBody>
          <a:bodyPr/>
          <a:lstStyle/>
          <a:p>
            <a:r>
              <a:rPr lang="en-US" dirty="0">
                <a:solidFill>
                  <a:schemeClr val="accent6"/>
                </a:solidFill>
                <a:latin typeface="+mn-lt"/>
              </a:rPr>
              <a:t>Assess shelter and other service delivery sites for accessibility and make any necessary modifications</a:t>
            </a:r>
          </a:p>
          <a:p>
            <a:r>
              <a:rPr lang="en-US" dirty="0">
                <a:solidFill>
                  <a:schemeClr val="accent6"/>
                </a:solidFill>
                <a:latin typeface="+mn-lt"/>
              </a:rPr>
              <a:t>Evaluate </a:t>
            </a:r>
            <a:r>
              <a:rPr lang="en-US" dirty="0">
                <a:latin typeface="+mn-lt"/>
              </a:rPr>
              <a:t>programs and services for accessibility, including effective communication measures such as on-demand language interpreters and varying types of communication devices</a:t>
            </a:r>
            <a:endParaRPr lang="en-US" dirty="0">
              <a:solidFill>
                <a:schemeClr val="accent6"/>
              </a:solidFill>
              <a:latin typeface="+mn-lt"/>
            </a:endParaRPr>
          </a:p>
          <a:p>
            <a:r>
              <a:rPr lang="en-US" dirty="0">
                <a:solidFill>
                  <a:schemeClr val="accent6"/>
                </a:solidFill>
                <a:latin typeface="+mn-lt"/>
              </a:rPr>
              <a:t>Ask what assistance the client needs</a:t>
            </a:r>
          </a:p>
          <a:p>
            <a:r>
              <a:rPr lang="en-US" dirty="0">
                <a:solidFill>
                  <a:schemeClr val="accent6"/>
                </a:solidFill>
                <a:latin typeface="+mn-lt"/>
              </a:rPr>
              <a:t>Be flexible and innovative</a:t>
            </a:r>
          </a:p>
          <a:p>
            <a:r>
              <a:rPr lang="en-US" dirty="0">
                <a:solidFill>
                  <a:schemeClr val="accent6"/>
                </a:solidFill>
                <a:latin typeface="+mn-lt"/>
              </a:rPr>
              <a:t>Make safety a priority</a:t>
            </a:r>
          </a:p>
        </p:txBody>
      </p:sp>
      <p:sp>
        <p:nvSpPr>
          <p:cNvPr id="6" name="TextBox 5">
            <a:extLst>
              <a:ext uri="{FF2B5EF4-FFF2-40B4-BE49-F238E27FC236}">
                <a16:creationId xmlns:a16="http://schemas.microsoft.com/office/drawing/2014/main" id="{392F795D-A02F-4856-968D-DD95294311B9}"/>
              </a:ext>
            </a:extLst>
          </p:cNvPr>
          <p:cNvSpPr txBox="1"/>
          <p:nvPr/>
        </p:nvSpPr>
        <p:spPr>
          <a:xfrm>
            <a:off x="8108649" y="6169922"/>
            <a:ext cx="527352" cy="461665"/>
          </a:xfrm>
          <a:prstGeom prst="rect">
            <a:avLst/>
          </a:prstGeom>
          <a:noFill/>
        </p:spPr>
        <p:txBody>
          <a:bodyPr wrap="square" rtlCol="0">
            <a:spAutoFit/>
          </a:bodyPr>
          <a:lstStyle/>
          <a:p>
            <a:pPr algn="ctr"/>
            <a:fld id="{C632FA19-52B9-441D-A993-709EF093C9ED}" type="slidenum">
              <a:rPr lang="en-US" sz="2400" smtClean="0"/>
              <a:pPr algn="ctr"/>
              <a:t>21</a:t>
            </a:fld>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Red Cross Process</a:t>
            </a:r>
          </a:p>
        </p:txBody>
      </p:sp>
      <p:sp>
        <p:nvSpPr>
          <p:cNvPr id="3" name="Text Placeholder 2"/>
          <p:cNvSpPr>
            <a:spLocks noGrp="1"/>
          </p:cNvSpPr>
          <p:nvPr>
            <p:ph type="body" sz="quarter" idx="12"/>
          </p:nvPr>
        </p:nvSpPr>
        <p:spPr>
          <a:xfrm>
            <a:off x="457200" y="1651001"/>
            <a:ext cx="8229600" cy="2945190"/>
          </a:xfrm>
        </p:spPr>
        <p:txBody>
          <a:bodyPr/>
          <a:lstStyle/>
          <a:p>
            <a:pPr>
              <a:spcBef>
                <a:spcPts val="0"/>
              </a:spcBef>
              <a:spcAft>
                <a:spcPts val="1800"/>
              </a:spcAft>
            </a:pPr>
            <a:r>
              <a:rPr lang="en-US" dirty="0">
                <a:solidFill>
                  <a:schemeClr val="accent6"/>
                </a:solidFill>
                <a:latin typeface="+mn-lt"/>
              </a:rPr>
              <a:t>National Disability Integration Coordinator</a:t>
            </a:r>
            <a:endParaRPr lang="en-US" dirty="0">
              <a:solidFill>
                <a:schemeClr val="accent6"/>
              </a:solidFill>
            </a:endParaRPr>
          </a:p>
          <a:p>
            <a:pPr>
              <a:spcBef>
                <a:spcPts val="0"/>
              </a:spcBef>
              <a:spcAft>
                <a:spcPts val="1800"/>
              </a:spcAft>
            </a:pPr>
            <a:r>
              <a:rPr lang="en-US" dirty="0">
                <a:solidFill>
                  <a:schemeClr val="accent6"/>
                </a:solidFill>
                <a:latin typeface="+mn-lt"/>
              </a:rPr>
              <a:t>Infrastructure : Divisional and Regional Disability Integration advisors </a:t>
            </a:r>
          </a:p>
          <a:p>
            <a:pPr>
              <a:spcBef>
                <a:spcPts val="0"/>
              </a:spcBef>
              <a:spcAft>
                <a:spcPts val="1800"/>
              </a:spcAft>
            </a:pPr>
            <a:r>
              <a:rPr lang="en-US" dirty="0">
                <a:solidFill>
                  <a:schemeClr val="accent6"/>
                </a:solidFill>
                <a:latin typeface="+mn-lt"/>
              </a:rPr>
              <a:t>Formal and informal partnerships with disability community stakeholders and organizations</a:t>
            </a:r>
          </a:p>
        </p:txBody>
      </p:sp>
      <p:sp>
        <p:nvSpPr>
          <p:cNvPr id="6" name="TextBox 5">
            <a:extLst>
              <a:ext uri="{FF2B5EF4-FFF2-40B4-BE49-F238E27FC236}">
                <a16:creationId xmlns:a16="http://schemas.microsoft.com/office/drawing/2014/main" id="{AFBB2BD5-5757-452A-851C-03B2F352175C}"/>
              </a:ext>
            </a:extLst>
          </p:cNvPr>
          <p:cNvSpPr txBox="1"/>
          <p:nvPr/>
        </p:nvSpPr>
        <p:spPr>
          <a:xfrm>
            <a:off x="8103811" y="6169922"/>
            <a:ext cx="532190" cy="461665"/>
          </a:xfrm>
          <a:prstGeom prst="rect">
            <a:avLst/>
          </a:prstGeom>
          <a:noFill/>
        </p:spPr>
        <p:txBody>
          <a:bodyPr wrap="square" rtlCol="0">
            <a:spAutoFit/>
          </a:bodyPr>
          <a:lstStyle/>
          <a:p>
            <a:pPr algn="ctr"/>
            <a:fld id="{C632FA19-52B9-441D-A993-709EF093C9ED}" type="slidenum">
              <a:rPr lang="en-US" sz="2400" smtClean="0"/>
              <a:pPr algn="ctr"/>
              <a:t>22</a:t>
            </a:fld>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latin typeface="+mn-lt"/>
              </a:rPr>
              <a:t>Red Cross Training </a:t>
            </a:r>
          </a:p>
        </p:txBody>
      </p:sp>
      <p:sp>
        <p:nvSpPr>
          <p:cNvPr id="3" name="Text Placeholder 2"/>
          <p:cNvSpPr>
            <a:spLocks noGrp="1"/>
          </p:cNvSpPr>
          <p:nvPr>
            <p:ph type="body" sz="quarter" idx="12"/>
          </p:nvPr>
        </p:nvSpPr>
        <p:spPr>
          <a:xfrm>
            <a:off x="457200" y="1651000"/>
            <a:ext cx="8229600" cy="3927324"/>
          </a:xfrm>
        </p:spPr>
        <p:txBody>
          <a:bodyPr/>
          <a:lstStyle/>
          <a:p>
            <a:pPr>
              <a:spcBef>
                <a:spcPts val="0"/>
              </a:spcBef>
              <a:spcAft>
                <a:spcPts val="2000"/>
              </a:spcAft>
            </a:pPr>
            <a:r>
              <a:rPr lang="en-US" dirty="0">
                <a:solidFill>
                  <a:schemeClr val="accent6"/>
                </a:solidFill>
                <a:latin typeface="+mn-lt"/>
              </a:rPr>
              <a:t>Just in Time training</a:t>
            </a:r>
            <a:endParaRPr lang="en-US" dirty="0">
              <a:solidFill>
                <a:schemeClr val="accent6"/>
              </a:solidFill>
            </a:endParaRPr>
          </a:p>
          <a:p>
            <a:pPr>
              <a:spcBef>
                <a:spcPts val="0"/>
              </a:spcBef>
              <a:spcAft>
                <a:spcPts val="2000"/>
              </a:spcAft>
            </a:pPr>
            <a:r>
              <a:rPr lang="en-US" dirty="0">
                <a:solidFill>
                  <a:schemeClr val="accent6"/>
                </a:solidFill>
                <a:latin typeface="+mn-lt"/>
              </a:rPr>
              <a:t>Inclusive language and integration woven throughout all Mass Care training</a:t>
            </a:r>
          </a:p>
          <a:p>
            <a:pPr>
              <a:spcBef>
                <a:spcPts val="0"/>
              </a:spcBef>
              <a:spcAft>
                <a:spcPts val="2000"/>
              </a:spcAft>
            </a:pPr>
            <a:r>
              <a:rPr lang="en-US" dirty="0">
                <a:solidFill>
                  <a:schemeClr val="accent6"/>
                </a:solidFill>
                <a:latin typeface="+mn-lt"/>
              </a:rPr>
              <a:t>Disaster Institute presentations</a:t>
            </a:r>
          </a:p>
          <a:p>
            <a:pPr>
              <a:spcBef>
                <a:spcPts val="0"/>
              </a:spcBef>
              <a:spcAft>
                <a:spcPts val="2000"/>
              </a:spcAft>
            </a:pPr>
            <a:r>
              <a:rPr lang="en-US" dirty="0">
                <a:latin typeface="+mn-lt"/>
              </a:rPr>
              <a:t>In development:  Disability Integration Fundamentals, including exploration of the ADA and its application in Disaster Response</a:t>
            </a:r>
            <a:endParaRPr lang="en-US" dirty="0">
              <a:solidFill>
                <a:schemeClr val="accent6"/>
              </a:solidFill>
              <a:latin typeface="+mn-lt"/>
            </a:endParaRPr>
          </a:p>
        </p:txBody>
      </p:sp>
      <p:sp>
        <p:nvSpPr>
          <p:cNvPr id="6" name="TextBox 5">
            <a:extLst>
              <a:ext uri="{FF2B5EF4-FFF2-40B4-BE49-F238E27FC236}">
                <a16:creationId xmlns:a16="http://schemas.microsoft.com/office/drawing/2014/main" id="{4174FE2F-BEB6-4A49-8FB7-243FAF8FF4E5}"/>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23</a:t>
            </a:fld>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sz="3600" dirty="0">
                <a:latin typeface="+mn-lt"/>
              </a:rPr>
              <a:t>Best Practices </a:t>
            </a:r>
            <a:r>
              <a:rPr lang="en-US" dirty="0">
                <a:latin typeface="+mn-lt"/>
              </a:rPr>
              <a:t>in</a:t>
            </a:r>
            <a:r>
              <a:rPr lang="en-US" sz="3600" dirty="0">
                <a:latin typeface="+mn-lt"/>
              </a:rPr>
              <a:t> Response</a:t>
            </a:r>
          </a:p>
        </p:txBody>
      </p:sp>
      <p:sp>
        <p:nvSpPr>
          <p:cNvPr id="74755" name="Rectangle 3"/>
          <p:cNvSpPr>
            <a:spLocks noGrp="1"/>
          </p:cNvSpPr>
          <p:nvPr>
            <p:ph type="body" sz="quarter" idx="12"/>
          </p:nvPr>
        </p:nvSpPr>
        <p:spPr>
          <a:xfrm>
            <a:off x="457200" y="1413997"/>
            <a:ext cx="8229600" cy="3806272"/>
          </a:xfrm>
        </p:spPr>
        <p:txBody>
          <a:bodyPr/>
          <a:lstStyle/>
          <a:p>
            <a:pPr>
              <a:lnSpc>
                <a:spcPct val="80000"/>
              </a:lnSpc>
              <a:buClrTx/>
              <a:buFont typeface="Arial" pitchFamily="34" charset="0"/>
              <a:buChar char="•"/>
            </a:pPr>
            <a:endParaRPr lang="en-US" sz="2800" dirty="0">
              <a:solidFill>
                <a:schemeClr val="accent6"/>
              </a:solidFill>
              <a:latin typeface="Akzidenz-Grotesk Std Med" pitchFamily="2" charset="0"/>
              <a:cs typeface="Arial" pitchFamily="34" charset="0"/>
            </a:endParaRPr>
          </a:p>
          <a:p>
            <a:pPr>
              <a:lnSpc>
                <a:spcPct val="80000"/>
              </a:lnSpc>
              <a:spcBef>
                <a:spcPts val="0"/>
              </a:spcBef>
              <a:spcAft>
                <a:spcPts val="1800"/>
              </a:spcAft>
            </a:pPr>
            <a:r>
              <a:rPr lang="en-US" sz="2800" dirty="0">
                <a:solidFill>
                  <a:schemeClr val="accent6"/>
                </a:solidFill>
                <a:latin typeface="+mn-lt"/>
                <a:cs typeface="Arial" pitchFamily="34" charset="0"/>
              </a:rPr>
              <a:t>National MOU partnership with NDRN and collaboration between P&amp;A agencies and Red Cross to identify and resolve accessibility issues in shelters</a:t>
            </a:r>
          </a:p>
          <a:p>
            <a:pPr>
              <a:lnSpc>
                <a:spcPct val="80000"/>
              </a:lnSpc>
              <a:spcBef>
                <a:spcPts val="0"/>
              </a:spcBef>
              <a:spcAft>
                <a:spcPts val="1800"/>
              </a:spcAft>
            </a:pPr>
            <a:r>
              <a:rPr lang="en-US" sz="2800" dirty="0">
                <a:solidFill>
                  <a:schemeClr val="accent6"/>
                </a:solidFill>
                <a:cs typeface="Arial" pitchFamily="34" charset="0"/>
              </a:rPr>
              <a:t>Local collaboration with Centers for Independent Living and other stakeholder organizations to meet immediate needs, distribute emergency supplies, and facilitate short and long term recovery</a:t>
            </a:r>
            <a:endParaRPr lang="en-US" dirty="0">
              <a:solidFill>
                <a:schemeClr val="accent6"/>
              </a:solidFill>
              <a:cs typeface="Arial" pitchFamily="34" charset="0"/>
            </a:endParaRPr>
          </a:p>
          <a:p>
            <a:pPr lvl="1">
              <a:lnSpc>
                <a:spcPct val="80000"/>
              </a:lnSpc>
              <a:buClrTx/>
              <a:buFont typeface="Arial" pitchFamily="34" charset="0"/>
              <a:buChar char="•"/>
            </a:pPr>
            <a:endParaRPr lang="en-US" dirty="0">
              <a:solidFill>
                <a:schemeClr val="accent6"/>
              </a:solidFill>
              <a:latin typeface="Akzidenz-Grotesk Std Med" pitchFamily="2" charset="0"/>
              <a:cs typeface="Arial" pitchFamily="34" charset="0"/>
            </a:endParaRPr>
          </a:p>
          <a:p>
            <a:pPr lvl="1">
              <a:lnSpc>
                <a:spcPct val="80000"/>
              </a:lnSpc>
              <a:buClrTx/>
              <a:buFont typeface="Arial" pitchFamily="34" charset="0"/>
              <a:buChar char="•"/>
            </a:pPr>
            <a:endParaRPr lang="en-US" dirty="0">
              <a:solidFill>
                <a:schemeClr val="accent6"/>
              </a:solidFill>
              <a:latin typeface="Akzidenz-Grotesk Std Med" pitchFamily="2" charset="0"/>
              <a:cs typeface="Arial" pitchFamily="34" charset="0"/>
            </a:endParaRPr>
          </a:p>
          <a:p>
            <a:pPr lvl="1">
              <a:lnSpc>
                <a:spcPct val="80000"/>
              </a:lnSpc>
              <a:buClrTx/>
              <a:buFont typeface="Arial" pitchFamily="34" charset="0"/>
              <a:buChar char="•"/>
            </a:pPr>
            <a:endParaRPr lang="en-US" dirty="0">
              <a:solidFill>
                <a:schemeClr val="accent6"/>
              </a:solidFill>
              <a:latin typeface="Akzidenz-Grotesk Std Med" pitchFamily="2" charset="0"/>
              <a:cs typeface="Arial" pitchFamily="34" charset="0"/>
            </a:endParaRPr>
          </a:p>
          <a:p>
            <a:pPr lvl="1">
              <a:lnSpc>
                <a:spcPct val="80000"/>
              </a:lnSpc>
              <a:buClrTx/>
              <a:buFont typeface="Arial" pitchFamily="34" charset="0"/>
              <a:buChar char="•"/>
            </a:pPr>
            <a:endParaRPr lang="en-US" dirty="0">
              <a:solidFill>
                <a:schemeClr val="accent6"/>
              </a:solidFill>
              <a:latin typeface="Akzidenz-Grotesk Std Med" pitchFamily="2" charset="0"/>
              <a:cs typeface="Arial" pitchFamily="34" charset="0"/>
            </a:endParaRPr>
          </a:p>
        </p:txBody>
      </p:sp>
      <p:sp>
        <p:nvSpPr>
          <p:cNvPr id="6" name="TextBox 5">
            <a:extLst>
              <a:ext uri="{FF2B5EF4-FFF2-40B4-BE49-F238E27FC236}">
                <a16:creationId xmlns:a16="http://schemas.microsoft.com/office/drawing/2014/main" id="{B7FE48B0-E435-4F4E-B2C2-6955FE31BF0D}"/>
              </a:ext>
            </a:extLst>
          </p:cNvPr>
          <p:cNvSpPr txBox="1"/>
          <p:nvPr/>
        </p:nvSpPr>
        <p:spPr>
          <a:xfrm>
            <a:off x="8103811" y="6169922"/>
            <a:ext cx="532190" cy="461665"/>
          </a:xfrm>
          <a:prstGeom prst="rect">
            <a:avLst/>
          </a:prstGeom>
          <a:noFill/>
        </p:spPr>
        <p:txBody>
          <a:bodyPr wrap="square" rtlCol="0">
            <a:spAutoFit/>
          </a:bodyPr>
          <a:lstStyle/>
          <a:p>
            <a:pPr algn="ctr"/>
            <a:fld id="{C632FA19-52B9-441D-A993-709EF093C9ED}" type="slidenum">
              <a:rPr lang="en-US" sz="2400" smtClean="0"/>
              <a:pPr algn="ctr"/>
              <a:t>24</a:t>
            </a:fld>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sz="3600" dirty="0">
                <a:latin typeface="+mn-lt"/>
              </a:rPr>
              <a:t>Additional Response Best Practices</a:t>
            </a:r>
          </a:p>
        </p:txBody>
      </p:sp>
      <p:sp>
        <p:nvSpPr>
          <p:cNvPr id="74755" name="Rectangle 3"/>
          <p:cNvSpPr>
            <a:spLocks noGrp="1"/>
          </p:cNvSpPr>
          <p:nvPr>
            <p:ph type="body" sz="quarter" idx="12"/>
          </p:nvPr>
        </p:nvSpPr>
        <p:spPr/>
        <p:txBody>
          <a:bodyPr/>
          <a:lstStyle/>
          <a:p>
            <a:pPr>
              <a:lnSpc>
                <a:spcPct val="80000"/>
              </a:lnSpc>
              <a:spcBef>
                <a:spcPts val="0"/>
              </a:spcBef>
              <a:spcAft>
                <a:spcPts val="1800"/>
              </a:spcAft>
              <a:buFont typeface="Wingdings" pitchFamily="34" charset="0"/>
              <a:buChar char="§"/>
            </a:pPr>
            <a:r>
              <a:rPr lang="en-US" sz="2800" dirty="0">
                <a:solidFill>
                  <a:schemeClr val="accent6"/>
                </a:solidFill>
              </a:rPr>
              <a:t>Rapid deployment of Disability Integration, Disaster Health Services and Disaster Mental Health leadership and workers to support Mass Care</a:t>
            </a:r>
          </a:p>
          <a:p>
            <a:pPr>
              <a:lnSpc>
                <a:spcPct val="80000"/>
              </a:lnSpc>
              <a:spcBef>
                <a:spcPts val="0"/>
              </a:spcBef>
              <a:spcAft>
                <a:spcPts val="1800"/>
              </a:spcAft>
              <a:buFont typeface="Wingdings" pitchFamily="34" charset="0"/>
              <a:buChar char="§"/>
            </a:pPr>
            <a:r>
              <a:rPr lang="en-US" sz="2800" dirty="0">
                <a:solidFill>
                  <a:schemeClr val="accent6"/>
                </a:solidFill>
              </a:rPr>
              <a:t>Immediate set-up of video phones and VRI app-enabled </a:t>
            </a:r>
            <a:r>
              <a:rPr lang="en-US" sz="2800" dirty="0"/>
              <a:t>laptops</a:t>
            </a:r>
            <a:r>
              <a:rPr lang="en-US" sz="2800" dirty="0">
                <a:solidFill>
                  <a:schemeClr val="accent6"/>
                </a:solidFill>
              </a:rPr>
              <a:t> in shelters</a:t>
            </a:r>
          </a:p>
          <a:p>
            <a:pPr>
              <a:lnSpc>
                <a:spcPct val="80000"/>
              </a:lnSpc>
              <a:spcBef>
                <a:spcPts val="0"/>
              </a:spcBef>
              <a:spcAft>
                <a:spcPts val="1800"/>
              </a:spcAft>
              <a:buFont typeface="Wingdings" pitchFamily="34" charset="0"/>
              <a:buChar char="§"/>
            </a:pPr>
            <a:r>
              <a:rPr lang="en-US" sz="2800" dirty="0">
                <a:solidFill>
                  <a:schemeClr val="accent6"/>
                </a:solidFill>
              </a:rPr>
              <a:t>Distribution of sensory kits to children and adults needing support to cope with the shelter environment</a:t>
            </a:r>
          </a:p>
          <a:p>
            <a:pPr lvl="1">
              <a:lnSpc>
                <a:spcPct val="80000"/>
              </a:lnSpc>
              <a:buClrTx/>
              <a:buFont typeface="Wingdings" pitchFamily="34" charset="0"/>
              <a:buChar char="§"/>
            </a:pPr>
            <a:endParaRPr lang="en-US" dirty="0">
              <a:solidFill>
                <a:schemeClr val="accent6"/>
              </a:solidFill>
              <a:cs typeface="Arial" pitchFamily="34" charset="0"/>
            </a:endParaRPr>
          </a:p>
          <a:p>
            <a:pPr lvl="1">
              <a:lnSpc>
                <a:spcPct val="80000"/>
              </a:lnSpc>
              <a:buClrTx/>
              <a:buFont typeface="Arial" pitchFamily="34" charset="0"/>
              <a:buChar char="•"/>
            </a:pPr>
            <a:endParaRPr lang="en-US" dirty="0">
              <a:solidFill>
                <a:schemeClr val="accent6"/>
              </a:solidFill>
              <a:cs typeface="Arial" pitchFamily="34" charset="0"/>
            </a:endParaRPr>
          </a:p>
          <a:p>
            <a:pPr lvl="1">
              <a:lnSpc>
                <a:spcPct val="80000"/>
              </a:lnSpc>
              <a:buClrTx/>
              <a:buNone/>
            </a:pPr>
            <a:endParaRPr lang="en-US" dirty="0">
              <a:solidFill>
                <a:schemeClr val="accent6"/>
              </a:solidFill>
              <a:latin typeface="Akzidenz-Grotesk Std Med"/>
              <a:cs typeface="Arial" pitchFamily="34" charset="0"/>
            </a:endParaRPr>
          </a:p>
        </p:txBody>
      </p:sp>
      <p:sp>
        <p:nvSpPr>
          <p:cNvPr id="6" name="TextBox 5">
            <a:extLst>
              <a:ext uri="{FF2B5EF4-FFF2-40B4-BE49-F238E27FC236}">
                <a16:creationId xmlns:a16="http://schemas.microsoft.com/office/drawing/2014/main" id="{D0F19D7B-8D4F-4DFB-8ED3-482FEB5574A4}"/>
              </a:ext>
            </a:extLst>
          </p:cNvPr>
          <p:cNvSpPr txBox="1"/>
          <p:nvPr/>
        </p:nvSpPr>
        <p:spPr>
          <a:xfrm>
            <a:off x="8103811" y="6169922"/>
            <a:ext cx="532190" cy="461665"/>
          </a:xfrm>
          <a:prstGeom prst="rect">
            <a:avLst/>
          </a:prstGeom>
          <a:noFill/>
        </p:spPr>
        <p:txBody>
          <a:bodyPr wrap="square" rtlCol="0">
            <a:spAutoFit/>
          </a:bodyPr>
          <a:lstStyle/>
          <a:p>
            <a:pPr algn="ctr"/>
            <a:fld id="{C632FA19-52B9-441D-A993-709EF093C9ED}" type="slidenum">
              <a:rPr lang="en-US" sz="2400" smtClean="0"/>
              <a:pPr algn="ctr"/>
              <a:t>25</a:t>
            </a:fld>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552"/>
            <a:ext cx="8229600" cy="1143000"/>
          </a:xfrm>
        </p:spPr>
        <p:txBody>
          <a:bodyPr/>
          <a:lstStyle/>
          <a:p>
            <a:r>
              <a:rPr lang="en-US" dirty="0"/>
              <a:t>Resources</a:t>
            </a:r>
          </a:p>
        </p:txBody>
      </p:sp>
      <p:sp>
        <p:nvSpPr>
          <p:cNvPr id="3" name="Text Placeholder 2"/>
          <p:cNvSpPr>
            <a:spLocks noGrp="1"/>
          </p:cNvSpPr>
          <p:nvPr>
            <p:ph type="body" sz="quarter" idx="12"/>
          </p:nvPr>
        </p:nvSpPr>
        <p:spPr>
          <a:xfrm>
            <a:off x="457200" y="1446666"/>
            <a:ext cx="8229600" cy="4201885"/>
          </a:xfrm>
        </p:spPr>
        <p:txBody>
          <a:bodyPr/>
          <a:lstStyle/>
          <a:p>
            <a:pPr lvl="0">
              <a:spcAft>
                <a:spcPts val="75"/>
              </a:spcAft>
            </a:pPr>
            <a:r>
              <a:rPr lang="en-US" sz="2400" dirty="0">
                <a:solidFill>
                  <a:schemeClr val="accent6"/>
                </a:solidFill>
              </a:rPr>
              <a:t>Guidance on Planning for Integration of Functional Needs Support Services in General Population Shelters </a:t>
            </a:r>
            <a:r>
              <a:rPr lang="en-US" sz="2400" u="sng" dirty="0">
                <a:solidFill>
                  <a:schemeClr val="accent6"/>
                </a:solidFill>
                <a:hlinkClick r:id="rId3"/>
              </a:rPr>
              <a:t>http://www.fema.gov/pdf/about/odic/fnss_guidance.pdf</a:t>
            </a:r>
            <a:endParaRPr lang="en-US" sz="2400" dirty="0">
              <a:solidFill>
                <a:schemeClr val="accent6"/>
              </a:solidFill>
            </a:endParaRPr>
          </a:p>
          <a:p>
            <a:pPr>
              <a:spcAft>
                <a:spcPts val="75"/>
              </a:spcAft>
            </a:pPr>
            <a:r>
              <a:rPr lang="en-US" sz="2400" b="1" dirty="0">
                <a:solidFill>
                  <a:schemeClr val="accent6"/>
                </a:solidFill>
              </a:rPr>
              <a:t>Tips for First Responders 5</a:t>
            </a:r>
            <a:r>
              <a:rPr lang="en-US" sz="2400" b="1" baseline="30000" dirty="0">
                <a:solidFill>
                  <a:schemeClr val="accent6"/>
                </a:solidFill>
              </a:rPr>
              <a:t>th</a:t>
            </a:r>
            <a:r>
              <a:rPr lang="en-US" sz="2400" b="1" dirty="0">
                <a:solidFill>
                  <a:schemeClr val="accent6"/>
                </a:solidFill>
              </a:rPr>
              <a:t> Edition: </a:t>
            </a:r>
            <a:r>
              <a:rPr lang="en-US" sz="2400" u="sng" dirty="0">
                <a:solidFill>
                  <a:schemeClr val="accent6"/>
                </a:solidFill>
                <a:hlinkClick r:id="rId4"/>
              </a:rPr>
              <a:t>http://cdd.unm.edu/dhpd/pdfs/FifthEditionTipssheet.pdf</a:t>
            </a:r>
            <a:r>
              <a:rPr lang="en-US" sz="2400" b="1" dirty="0">
                <a:solidFill>
                  <a:schemeClr val="accent6"/>
                </a:solidFill>
              </a:rPr>
              <a:t> </a:t>
            </a:r>
            <a:endParaRPr lang="en-US" sz="2400" dirty="0">
              <a:solidFill>
                <a:schemeClr val="accent6"/>
              </a:solidFill>
            </a:endParaRPr>
          </a:p>
          <a:p>
            <a:pPr>
              <a:spcAft>
                <a:spcPts val="75"/>
              </a:spcAft>
            </a:pPr>
            <a:r>
              <a:rPr lang="en-US" sz="2400" b="1" dirty="0">
                <a:solidFill>
                  <a:schemeClr val="accent6"/>
                </a:solidFill>
              </a:rPr>
              <a:t>Children in Disasters </a:t>
            </a:r>
            <a:r>
              <a:rPr lang="en-US" sz="2400" u="sng" dirty="0">
                <a:solidFill>
                  <a:schemeClr val="accent6"/>
                </a:solidFill>
                <a:hlinkClick r:id="rId5"/>
              </a:rPr>
              <a:t>http://www.cdc.gov/childrenindisasters/</a:t>
            </a:r>
            <a:endParaRPr lang="en-US" sz="2400" dirty="0">
              <a:solidFill>
                <a:schemeClr val="accent6"/>
              </a:solidFill>
            </a:endParaRPr>
          </a:p>
          <a:p>
            <a:pPr>
              <a:spcAft>
                <a:spcPts val="75"/>
              </a:spcAft>
            </a:pPr>
            <a:r>
              <a:rPr lang="en-US" sz="2400" b="1" dirty="0">
                <a:solidFill>
                  <a:schemeClr val="accent6"/>
                </a:solidFill>
              </a:rPr>
              <a:t>Infant feeding in disasters </a:t>
            </a:r>
            <a:r>
              <a:rPr lang="en-US" sz="2400" u="sng" dirty="0">
                <a:solidFill>
                  <a:schemeClr val="accent6"/>
                </a:solidFill>
                <a:hlinkClick r:id="rId6"/>
              </a:rPr>
              <a:t>http://www2.aap.org/breastfeeding/files/pdf/infantnutritiondisaster.pdf</a:t>
            </a:r>
            <a:endParaRPr lang="en-US" sz="2400" dirty="0">
              <a:solidFill>
                <a:schemeClr val="accent6"/>
              </a:solidFill>
            </a:endParaRPr>
          </a:p>
        </p:txBody>
      </p:sp>
      <p:sp>
        <p:nvSpPr>
          <p:cNvPr id="6" name="TextBox 5">
            <a:extLst>
              <a:ext uri="{FF2B5EF4-FFF2-40B4-BE49-F238E27FC236}">
                <a16:creationId xmlns:a16="http://schemas.microsoft.com/office/drawing/2014/main" id="{64240998-FB28-4DA2-8ED1-536434A3ABF3}"/>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26</a:t>
            </a:fld>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4"/>
          <p:cNvSpPr>
            <a:spLocks noGrp="1"/>
          </p:cNvSpPr>
          <p:nvPr>
            <p:ph type="body" sz="quarter" idx="12"/>
          </p:nvPr>
        </p:nvSpPr>
        <p:spPr>
          <a:xfrm>
            <a:off x="457200" y="1384300"/>
            <a:ext cx="8229600" cy="4089400"/>
          </a:xfrm>
          <a:prstGeom prst="rect">
            <a:avLst/>
          </a:prstGeom>
        </p:spPr>
        <p:txBody>
          <a:bodyPr/>
          <a:lstStyle/>
          <a:p>
            <a:pPr algn="ctr" eaLnBrk="1" hangingPunct="1">
              <a:buNone/>
            </a:pPr>
            <a:endParaRPr lang="en-US" sz="6000" dirty="0">
              <a:solidFill>
                <a:schemeClr val="accent6"/>
              </a:solidFill>
              <a:latin typeface="+mn-lt"/>
              <a:cs typeface="Arial" pitchFamily="34" charset="0"/>
            </a:endParaRPr>
          </a:p>
          <a:p>
            <a:pPr algn="ctr" eaLnBrk="1" hangingPunct="1">
              <a:buNone/>
            </a:pPr>
            <a:r>
              <a:rPr lang="en-US" sz="6000" dirty="0">
                <a:solidFill>
                  <a:srgbClr val="0033CC"/>
                </a:solidFill>
                <a:latin typeface="+mn-lt"/>
                <a:cs typeface="Arial" pitchFamily="34" charset="0"/>
              </a:rPr>
              <a:t>Questions/Discussion</a:t>
            </a:r>
          </a:p>
        </p:txBody>
      </p:sp>
      <p:sp>
        <p:nvSpPr>
          <p:cNvPr id="5" name="TextBox 4">
            <a:extLst>
              <a:ext uri="{FF2B5EF4-FFF2-40B4-BE49-F238E27FC236}">
                <a16:creationId xmlns:a16="http://schemas.microsoft.com/office/drawing/2014/main" id="{A5A8B7BC-FA91-411F-88A2-0CF84C3867BA}"/>
              </a:ext>
            </a:extLst>
          </p:cNvPr>
          <p:cNvSpPr txBox="1"/>
          <p:nvPr/>
        </p:nvSpPr>
        <p:spPr>
          <a:xfrm>
            <a:off x="8098971" y="6169922"/>
            <a:ext cx="537029" cy="461665"/>
          </a:xfrm>
          <a:prstGeom prst="rect">
            <a:avLst/>
          </a:prstGeom>
          <a:noFill/>
        </p:spPr>
        <p:txBody>
          <a:bodyPr wrap="square" rtlCol="0">
            <a:spAutoFit/>
          </a:bodyPr>
          <a:lstStyle/>
          <a:p>
            <a:pPr algn="ctr"/>
            <a:fld id="{C632FA19-52B9-441D-A993-709EF093C9ED}" type="slidenum">
              <a:rPr lang="en-US" sz="2400" smtClean="0"/>
              <a:pPr algn="ctr"/>
              <a:t>27</a:t>
            </a:fld>
            <a:endParaRPr lang="en-US" sz="240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Contact</a:t>
            </a:r>
          </a:p>
        </p:txBody>
      </p:sp>
      <p:sp>
        <p:nvSpPr>
          <p:cNvPr id="7" name="Text Placeholder 6"/>
          <p:cNvSpPr>
            <a:spLocks noGrp="1"/>
          </p:cNvSpPr>
          <p:nvPr>
            <p:ph type="body" sz="quarter" idx="12"/>
          </p:nvPr>
        </p:nvSpPr>
        <p:spPr>
          <a:xfrm>
            <a:off x="1371600" y="1477963"/>
            <a:ext cx="8229600" cy="4089400"/>
          </a:xfrm>
        </p:spPr>
        <p:txBody>
          <a:bodyPr/>
          <a:lstStyle/>
          <a:p>
            <a:endParaRPr lang="en-US" dirty="0"/>
          </a:p>
          <a:p>
            <a:pPr>
              <a:buNone/>
            </a:pPr>
            <a:r>
              <a:rPr lang="en-US" sz="2800" dirty="0">
                <a:solidFill>
                  <a:schemeClr val="accent6"/>
                </a:solidFill>
              </a:rPr>
              <a:t>Mary Casey-Lockyer</a:t>
            </a:r>
          </a:p>
          <a:p>
            <a:pPr>
              <a:buNone/>
            </a:pPr>
            <a:r>
              <a:rPr lang="en-US" sz="2800" dirty="0">
                <a:hlinkClick r:id="rId3"/>
              </a:rPr>
              <a:t>Mary.caseylockyer@redcross.org</a:t>
            </a:r>
            <a:endParaRPr lang="en-US" sz="2800" dirty="0"/>
          </a:p>
          <a:p>
            <a:pPr>
              <a:buNone/>
            </a:pPr>
            <a:endParaRPr lang="en-US" sz="2800" dirty="0"/>
          </a:p>
          <a:p>
            <a:pPr>
              <a:buNone/>
            </a:pPr>
            <a:r>
              <a:rPr lang="en-US" sz="2800" dirty="0"/>
              <a:t>Shari Myers</a:t>
            </a:r>
          </a:p>
          <a:p>
            <a:pPr>
              <a:buNone/>
            </a:pPr>
            <a:r>
              <a:rPr lang="en-US" sz="2800" dirty="0">
                <a:hlinkClick r:id="rId4"/>
              </a:rPr>
              <a:t>Shari.Myers2@redcross.org</a:t>
            </a:r>
            <a:endParaRPr lang="en-US" sz="2800" dirty="0"/>
          </a:p>
          <a:p>
            <a:pPr>
              <a:buNone/>
            </a:pPr>
            <a:endParaRPr lang="en-US" dirty="0"/>
          </a:p>
          <a:p>
            <a:pPr>
              <a:buNone/>
            </a:pPr>
            <a:endParaRPr lang="en-US" dirty="0"/>
          </a:p>
          <a:p>
            <a:pPr>
              <a:buNone/>
            </a:pPr>
            <a:endParaRPr lang="en-US" dirty="0"/>
          </a:p>
        </p:txBody>
      </p:sp>
      <p:sp>
        <p:nvSpPr>
          <p:cNvPr id="8" name="TextBox 7">
            <a:extLst>
              <a:ext uri="{FF2B5EF4-FFF2-40B4-BE49-F238E27FC236}">
                <a16:creationId xmlns:a16="http://schemas.microsoft.com/office/drawing/2014/main" id="{7050BCBA-2636-4843-AC3A-0E3FA578805E}"/>
              </a:ext>
            </a:extLst>
          </p:cNvPr>
          <p:cNvSpPr txBox="1"/>
          <p:nvPr/>
        </p:nvSpPr>
        <p:spPr>
          <a:xfrm>
            <a:off x="8103811" y="6169922"/>
            <a:ext cx="532190" cy="461665"/>
          </a:xfrm>
          <a:prstGeom prst="rect">
            <a:avLst/>
          </a:prstGeom>
          <a:noFill/>
        </p:spPr>
        <p:txBody>
          <a:bodyPr wrap="square" rtlCol="0">
            <a:spAutoFit/>
          </a:bodyPr>
          <a:lstStyle/>
          <a:p>
            <a:pPr algn="ctr"/>
            <a:fld id="{C632FA19-52B9-441D-A993-709EF093C9ED}" type="slidenum">
              <a:rPr lang="en-US" sz="2400" smtClean="0"/>
              <a:pPr algn="ctr"/>
              <a:t>28</a:t>
            </a:fld>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US" sz="3600" dirty="0">
                <a:latin typeface="+mn-lt"/>
              </a:rPr>
              <a:t>FEMA Definition of Functional Needs Support Services</a:t>
            </a:r>
          </a:p>
        </p:txBody>
      </p:sp>
      <p:sp>
        <p:nvSpPr>
          <p:cNvPr id="40963" name="Rectangle 3"/>
          <p:cNvSpPr>
            <a:spLocks noGrp="1"/>
          </p:cNvSpPr>
          <p:nvPr>
            <p:ph type="body" sz="quarter" idx="12"/>
          </p:nvPr>
        </p:nvSpPr>
        <p:spPr>
          <a:xfrm>
            <a:off x="457200" y="2013178"/>
            <a:ext cx="8229600" cy="2312080"/>
          </a:xfrm>
        </p:spPr>
        <p:txBody>
          <a:bodyPr/>
          <a:lstStyle/>
          <a:p>
            <a:pPr marL="609600" indent="-609600">
              <a:buNone/>
            </a:pPr>
            <a:r>
              <a:rPr lang="en-US" dirty="0">
                <a:solidFill>
                  <a:schemeClr val="accent4">
                    <a:lumMod val="65000"/>
                    <a:lumOff val="35000"/>
                  </a:schemeClr>
                </a:solidFill>
                <a:latin typeface="Arial" pitchFamily="34" charset="0"/>
                <a:cs typeface="Arial" pitchFamily="34" charset="0"/>
              </a:rPr>
              <a:t>	</a:t>
            </a:r>
            <a:r>
              <a:rPr lang="en-US" sz="2800" dirty="0">
                <a:solidFill>
                  <a:schemeClr val="accent6"/>
                </a:solidFill>
                <a:latin typeface="+mn-lt"/>
                <a:cs typeface="Arial" pitchFamily="34" charset="0"/>
              </a:rPr>
              <a:t>Individuals requiring Functional Needs Support Services may have physical, sensory, mental health, cognitive and/or intellectual disabilities affecting their ability to function independently without assistance</a:t>
            </a:r>
          </a:p>
          <a:p>
            <a:pPr marL="609600" indent="-609600"/>
            <a:endParaRPr lang="en-US" dirty="0">
              <a:latin typeface="Akzidenz-Grotesk Std Med" pitchFamily="2" charset="0"/>
              <a:cs typeface="Arial" pitchFamily="34" charset="0"/>
            </a:endParaRPr>
          </a:p>
        </p:txBody>
      </p:sp>
      <p:sp>
        <p:nvSpPr>
          <p:cNvPr id="6" name="TextBox 5">
            <a:extLst>
              <a:ext uri="{FF2B5EF4-FFF2-40B4-BE49-F238E27FC236}">
                <a16:creationId xmlns:a16="http://schemas.microsoft.com/office/drawing/2014/main" id="{68ED118E-B432-404C-ACD8-3CC69D97A402}"/>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3</a:t>
            </a:fld>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9451"/>
            <a:ext cx="8229600" cy="1319349"/>
          </a:xfrm>
        </p:spPr>
        <p:txBody>
          <a:bodyPr/>
          <a:lstStyle/>
          <a:p>
            <a:r>
              <a:rPr lang="en-US" dirty="0"/>
              <a:t>Access and Functional Needs are Universal</a:t>
            </a:r>
            <a:br>
              <a:rPr lang="en-US" dirty="0">
                <a:solidFill>
                  <a:schemeClr val="accent6"/>
                </a:solidFill>
              </a:rPr>
            </a:br>
            <a:endParaRPr lang="en-US" dirty="0"/>
          </a:p>
        </p:txBody>
      </p:sp>
      <p:sp>
        <p:nvSpPr>
          <p:cNvPr id="3" name="Text Placeholder 2"/>
          <p:cNvSpPr>
            <a:spLocks noGrp="1"/>
          </p:cNvSpPr>
          <p:nvPr>
            <p:ph type="body" sz="quarter" idx="12"/>
          </p:nvPr>
        </p:nvSpPr>
        <p:spPr>
          <a:xfrm>
            <a:off x="457200" y="1814214"/>
            <a:ext cx="8229600" cy="3869947"/>
          </a:xfrm>
        </p:spPr>
        <p:txBody>
          <a:bodyPr/>
          <a:lstStyle/>
          <a:p>
            <a:pPr>
              <a:spcBef>
                <a:spcPts val="0"/>
              </a:spcBef>
              <a:buNone/>
            </a:pPr>
            <a:r>
              <a:rPr lang="en-US" sz="1800" dirty="0">
                <a:solidFill>
                  <a:schemeClr val="accent6"/>
                </a:solidFill>
              </a:rPr>
              <a:t>	</a:t>
            </a:r>
            <a:r>
              <a:rPr lang="en-US" sz="2400" dirty="0">
                <a:solidFill>
                  <a:schemeClr val="accent6"/>
                </a:solidFill>
              </a:rPr>
              <a:t>Access and functional needs are met thru the provision of  physical, programmatic and effective communication access to the whole community, accommodating individual requirements through universal accessibility and/or specific actions or modifications.</a:t>
            </a:r>
            <a:br>
              <a:rPr lang="en-US" sz="2400" dirty="0">
                <a:solidFill>
                  <a:schemeClr val="accent6"/>
                </a:solidFill>
              </a:rPr>
            </a:br>
            <a:br>
              <a:rPr lang="en-US" sz="2400" dirty="0">
                <a:solidFill>
                  <a:schemeClr val="accent6"/>
                </a:solidFill>
              </a:rPr>
            </a:br>
            <a:r>
              <a:rPr lang="en-US" sz="2400" dirty="0">
                <a:solidFill>
                  <a:schemeClr val="accent6"/>
                </a:solidFill>
              </a:rPr>
              <a:t>This includes assistance, accommodation or modification for mobility, communication, transportation, safety, health, health maintenance, or any situation which limits an individual’s ability to take action in an emergency.</a:t>
            </a:r>
            <a:endParaRPr lang="en-US" sz="2400" dirty="0">
              <a:solidFill>
                <a:schemeClr val="accent6"/>
              </a:solidFill>
              <a:latin typeface="+mn-lt"/>
            </a:endParaRPr>
          </a:p>
        </p:txBody>
      </p:sp>
      <p:sp>
        <p:nvSpPr>
          <p:cNvPr id="6" name="TextBox 5">
            <a:extLst>
              <a:ext uri="{FF2B5EF4-FFF2-40B4-BE49-F238E27FC236}">
                <a16:creationId xmlns:a16="http://schemas.microsoft.com/office/drawing/2014/main" id="{61D27B25-2E8C-46FC-9040-EA29F929CB70}"/>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4</a:t>
            </a:fld>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raphic image shows multiple symbols for access and functional needs.&#10;First row: Question mark (Help), person walking with a cane, wheelchair user, low vision/blind&#10;Second row: Person walking with cane, Deaf or Hard of Hearing, glasses, touchscreen&#10;Third row: Sign Language, Service Animal, infant, pregnant woman">
            <a:extLst>
              <a:ext uri="{FF2B5EF4-FFF2-40B4-BE49-F238E27FC236}">
                <a16:creationId xmlns:a16="http://schemas.microsoft.com/office/drawing/2014/main" id="{2867010B-48B6-407E-B3EC-2D45DE0D2B5B}"/>
              </a:ext>
            </a:extLst>
          </p:cNvPr>
          <p:cNvPicPr>
            <a:picLocks noChangeAspect="1" noChangeArrowheads="1"/>
          </p:cNvPicPr>
          <p:nvPr/>
        </p:nvPicPr>
        <p:blipFill>
          <a:blip r:embed="rId3"/>
          <a:srcRect/>
          <a:stretch>
            <a:fillRect/>
          </a:stretch>
        </p:blipFill>
        <p:spPr bwMode="auto">
          <a:xfrm>
            <a:off x="1364978" y="633790"/>
            <a:ext cx="6414044" cy="5042635"/>
          </a:xfrm>
          <a:prstGeom prst="rect">
            <a:avLst/>
          </a:prstGeom>
          <a:noFill/>
        </p:spPr>
      </p:pic>
      <p:sp>
        <p:nvSpPr>
          <p:cNvPr id="8" name="TextBox 7">
            <a:extLst>
              <a:ext uri="{FF2B5EF4-FFF2-40B4-BE49-F238E27FC236}">
                <a16:creationId xmlns:a16="http://schemas.microsoft.com/office/drawing/2014/main" id="{9291F99C-C9E4-48F3-843C-2EDB86790086}"/>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5</a:t>
            </a:fld>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b="1" dirty="0"/>
              <a:t>Medical Needs Versus Access and Functional  Needs</a:t>
            </a:r>
          </a:p>
        </p:txBody>
      </p:sp>
      <p:sp>
        <p:nvSpPr>
          <p:cNvPr id="10" name="TextBox 9"/>
          <p:cNvSpPr txBox="1"/>
          <p:nvPr/>
        </p:nvSpPr>
        <p:spPr>
          <a:xfrm rot="10800000" flipV="1">
            <a:off x="441047" y="1405775"/>
            <a:ext cx="8208731" cy="3847207"/>
          </a:xfrm>
          <a:prstGeom prst="rect">
            <a:avLst/>
          </a:prstGeom>
          <a:noFill/>
        </p:spPr>
        <p:txBody>
          <a:bodyPr wrap="square" rtlCol="0" anchor="t">
            <a:spAutoFit/>
          </a:bodyPr>
          <a:lstStyle/>
          <a:p>
            <a:pPr marL="530352" indent="-457200">
              <a:spcAft>
                <a:spcPts val="1200"/>
              </a:spcAft>
              <a:buClr>
                <a:srgbClr val="0033CC"/>
              </a:buClr>
              <a:buFont typeface="Wingdings" panose="05000000000000000000" pitchFamily="2" charset="2"/>
              <a:buChar char="§"/>
            </a:pPr>
            <a:r>
              <a:rPr lang="en-US" sz="2800" dirty="0">
                <a:solidFill>
                  <a:schemeClr val="accent6"/>
                </a:solidFill>
              </a:rPr>
              <a:t>Functional needs do not equate to a “medical” condition and do not require a medical shelter</a:t>
            </a:r>
            <a:endParaRPr lang="en-US" sz="2800" dirty="0">
              <a:solidFill>
                <a:schemeClr val="accent6"/>
              </a:solidFill>
              <a:cs typeface="Arial"/>
            </a:endParaRPr>
          </a:p>
          <a:p>
            <a:pPr marL="530352" indent="-457200">
              <a:spcAft>
                <a:spcPts val="1200"/>
              </a:spcAft>
              <a:buClr>
                <a:srgbClr val="0033CC"/>
              </a:buClr>
              <a:buFont typeface="Wingdings" panose="05000000000000000000" pitchFamily="2" charset="2"/>
              <a:buChar char="§"/>
            </a:pPr>
            <a:r>
              <a:rPr lang="en-US" sz="2800" dirty="0">
                <a:solidFill>
                  <a:schemeClr val="accent6"/>
                </a:solidFill>
              </a:rPr>
              <a:t>Placement in medical shelters can result in separation from family, friends, neighbors and caregivers</a:t>
            </a:r>
            <a:endParaRPr lang="en-US" sz="2800" dirty="0">
              <a:solidFill>
                <a:schemeClr val="accent6"/>
              </a:solidFill>
              <a:cs typeface="Arial"/>
            </a:endParaRPr>
          </a:p>
          <a:p>
            <a:pPr marL="530352" indent="-457200">
              <a:spcAft>
                <a:spcPts val="1200"/>
              </a:spcAft>
              <a:buClr>
                <a:srgbClr val="0033CC"/>
              </a:buClr>
              <a:buFont typeface="Wingdings" panose="05000000000000000000" pitchFamily="2" charset="2"/>
              <a:buChar char="§"/>
            </a:pPr>
            <a:r>
              <a:rPr lang="en-US" sz="2800" dirty="0">
                <a:solidFill>
                  <a:schemeClr val="accent6"/>
                </a:solidFill>
              </a:rPr>
              <a:t>Can jeopardize the health and safety of the entire community by creating unnecessary surges on emergency medical resources</a:t>
            </a:r>
            <a:endParaRPr lang="en-US" sz="2800" dirty="0">
              <a:solidFill>
                <a:schemeClr val="accent6"/>
              </a:solidFill>
              <a:cs typeface="Arial"/>
            </a:endParaRPr>
          </a:p>
        </p:txBody>
      </p:sp>
      <p:sp>
        <p:nvSpPr>
          <p:cNvPr id="7" name="TextBox 6">
            <a:extLst>
              <a:ext uri="{FF2B5EF4-FFF2-40B4-BE49-F238E27FC236}">
                <a16:creationId xmlns:a16="http://schemas.microsoft.com/office/drawing/2014/main" id="{C558B4F7-F0DD-4EE2-8A26-ECC1793569E4}"/>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6</a:t>
            </a:fld>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6"/>
                </a:solidFill>
                <a:latin typeface="Arial" pitchFamily="34" charset="0"/>
                <a:cs typeface="Arial" pitchFamily="34" charset="0"/>
              </a:rPr>
              <a:t> </a:t>
            </a:r>
            <a:r>
              <a:rPr lang="en-US" sz="3600" dirty="0">
                <a:latin typeface="Arial" pitchFamily="34" charset="0"/>
                <a:cs typeface="Arial" pitchFamily="34" charset="0"/>
              </a:rPr>
              <a:t>Health Needs Accommodated in a Congregate Population Shelter</a:t>
            </a:r>
          </a:p>
        </p:txBody>
      </p:sp>
      <p:pic>
        <p:nvPicPr>
          <p:cNvPr id="6" name="Picture 5" descr="hs_table.PNG"/>
          <p:cNvPicPr>
            <a:picLocks noChangeAspect="1"/>
          </p:cNvPicPr>
          <p:nvPr/>
        </p:nvPicPr>
        <p:blipFill>
          <a:blip r:embed="rId3"/>
          <a:stretch>
            <a:fillRect/>
          </a:stretch>
        </p:blipFill>
        <p:spPr>
          <a:xfrm>
            <a:off x="836022" y="1685186"/>
            <a:ext cx="7524207" cy="4317791"/>
          </a:xfrm>
          <a:prstGeom prst="rect">
            <a:avLst/>
          </a:prstGeom>
        </p:spPr>
      </p:pic>
      <p:sp>
        <p:nvSpPr>
          <p:cNvPr id="7" name="TextBox 6">
            <a:extLst>
              <a:ext uri="{FF2B5EF4-FFF2-40B4-BE49-F238E27FC236}">
                <a16:creationId xmlns:a16="http://schemas.microsoft.com/office/drawing/2014/main" id="{701D0598-D6B2-4012-8881-D2E2774E03AB}"/>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7</a:t>
            </a:fld>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z="3200" dirty="0">
                <a:latin typeface="+mn-lt"/>
              </a:rPr>
              <a:t>Addressing Functional Needs Support Services (FNSS)</a:t>
            </a:r>
          </a:p>
        </p:txBody>
      </p:sp>
      <p:sp>
        <p:nvSpPr>
          <p:cNvPr id="51203" name="Rectangle 3"/>
          <p:cNvSpPr>
            <a:spLocks noGrp="1"/>
          </p:cNvSpPr>
          <p:nvPr>
            <p:ph type="body" sz="quarter" idx="12"/>
          </p:nvPr>
        </p:nvSpPr>
        <p:spPr>
          <a:xfrm>
            <a:off x="457200" y="1689024"/>
            <a:ext cx="8229600" cy="4208613"/>
          </a:xfrm>
        </p:spPr>
        <p:txBody>
          <a:bodyPr/>
          <a:lstStyle/>
          <a:p>
            <a:pPr marL="609600" indent="-609600">
              <a:spcBef>
                <a:spcPts val="0"/>
              </a:spcBef>
              <a:spcAft>
                <a:spcPts val="1200"/>
              </a:spcAft>
              <a:buFont typeface="Wingdings" pitchFamily="34" charset="0"/>
              <a:buChar char="§"/>
              <a:defRPr/>
            </a:pPr>
            <a:r>
              <a:rPr lang="en-US" sz="2800" dirty="0">
                <a:solidFill>
                  <a:schemeClr val="accent6"/>
                </a:solidFill>
                <a:latin typeface="+mn-lt"/>
              </a:rPr>
              <a:t>Identify durable medical equipment suppliers to procure mobility equipment</a:t>
            </a:r>
            <a:endParaRPr lang="en-US" sz="2800" dirty="0"/>
          </a:p>
          <a:p>
            <a:pPr marL="609600" indent="-609600">
              <a:spcBef>
                <a:spcPts val="0"/>
              </a:spcBef>
              <a:spcAft>
                <a:spcPts val="1200"/>
              </a:spcAft>
              <a:buFont typeface="Wingdings" pitchFamily="34" charset="0"/>
              <a:buChar char="§"/>
              <a:defRPr/>
            </a:pPr>
            <a:r>
              <a:rPr lang="en-US" sz="2800" dirty="0">
                <a:solidFill>
                  <a:schemeClr val="accent6"/>
                </a:solidFill>
                <a:latin typeface="+mn-lt"/>
              </a:rPr>
              <a:t>Partner with a free loaner source: hospital beds, bedside commodes</a:t>
            </a:r>
          </a:p>
          <a:p>
            <a:pPr marL="609600" indent="-609600">
              <a:spcBef>
                <a:spcPts val="0"/>
              </a:spcBef>
              <a:spcAft>
                <a:spcPts val="1200"/>
              </a:spcAft>
              <a:buFont typeface="Wingdings" pitchFamily="34" charset="0"/>
              <a:buChar char="§"/>
              <a:defRPr/>
            </a:pPr>
            <a:r>
              <a:rPr lang="en-US" sz="2800" dirty="0">
                <a:solidFill>
                  <a:schemeClr val="accent6"/>
                </a:solidFill>
                <a:latin typeface="+mn-lt"/>
              </a:rPr>
              <a:t>Purchase transfer boards for shelter trailers</a:t>
            </a:r>
          </a:p>
          <a:p>
            <a:pPr marL="609600" indent="-609600">
              <a:spcBef>
                <a:spcPts val="0"/>
              </a:spcBef>
              <a:spcAft>
                <a:spcPts val="1200"/>
              </a:spcAft>
              <a:buFont typeface="Wingdings" pitchFamily="34" charset="0"/>
              <a:buChar char="§"/>
              <a:defRPr/>
            </a:pPr>
            <a:r>
              <a:rPr lang="en-US" sz="2800" dirty="0">
                <a:solidFill>
                  <a:schemeClr val="accent6"/>
                </a:solidFill>
                <a:latin typeface="+mn-lt"/>
              </a:rPr>
              <a:t>Locate sources for  ASL and foreign language interpreting</a:t>
            </a:r>
          </a:p>
          <a:p>
            <a:pPr marL="609600" indent="-609600">
              <a:spcBef>
                <a:spcPts val="0"/>
              </a:spcBef>
              <a:spcAft>
                <a:spcPts val="1200"/>
              </a:spcAft>
              <a:buFont typeface="Wingdings" pitchFamily="34" charset="0"/>
              <a:buChar char="§"/>
              <a:defRPr/>
            </a:pPr>
            <a:r>
              <a:rPr lang="en-US" sz="2800" dirty="0">
                <a:solidFill>
                  <a:schemeClr val="accent6"/>
                </a:solidFill>
                <a:latin typeface="+mn-lt"/>
              </a:rPr>
              <a:t>Prepare communication in a variety of formats</a:t>
            </a:r>
          </a:p>
          <a:p>
            <a:pPr marL="609600" indent="-609600">
              <a:buClrTx/>
              <a:buFont typeface="Arial" pitchFamily="34" charset="0"/>
              <a:buChar char="•"/>
            </a:pPr>
            <a:endParaRPr lang="en-US" dirty="0">
              <a:latin typeface="+mn-lt"/>
              <a:cs typeface="Arial" pitchFamily="34" charset="0"/>
            </a:endParaRPr>
          </a:p>
        </p:txBody>
      </p:sp>
      <p:sp>
        <p:nvSpPr>
          <p:cNvPr id="6" name="TextBox 5"/>
          <p:cNvSpPr txBox="1"/>
          <p:nvPr/>
        </p:nvSpPr>
        <p:spPr>
          <a:xfrm>
            <a:off x="836022" y="6172200"/>
            <a:ext cx="3226823"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7839E21E-8D55-470B-A259-F5460A26EDA2}"/>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8</a:t>
            </a:fld>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sz="3600" dirty="0">
                <a:latin typeface="+mn-lt"/>
              </a:rPr>
              <a:t>Examples of Accommodation</a:t>
            </a:r>
          </a:p>
        </p:txBody>
      </p:sp>
      <p:sp>
        <p:nvSpPr>
          <p:cNvPr id="52227" name="Rectangle 3"/>
          <p:cNvSpPr>
            <a:spLocks noGrp="1"/>
          </p:cNvSpPr>
          <p:nvPr>
            <p:ph type="body" sz="quarter" idx="12"/>
          </p:nvPr>
        </p:nvSpPr>
        <p:spPr>
          <a:xfrm>
            <a:off x="457200" y="1412799"/>
            <a:ext cx="8229600" cy="4590823"/>
          </a:xfrm>
        </p:spPr>
        <p:txBody>
          <a:bodyPr/>
          <a:lstStyle/>
          <a:p>
            <a:pPr marL="609600" indent="-609600">
              <a:spcBef>
                <a:spcPts val="0"/>
              </a:spcBef>
              <a:spcAft>
                <a:spcPts val="1800"/>
              </a:spcAft>
              <a:buFont typeface="Wingdings" pitchFamily="34" charset="0"/>
              <a:buChar char="§"/>
              <a:defRPr/>
            </a:pPr>
            <a:r>
              <a:rPr lang="en-US" dirty="0">
                <a:solidFill>
                  <a:schemeClr val="accent6"/>
                </a:solidFill>
                <a:latin typeface="+mn-lt"/>
                <a:cs typeface="Arial" pitchFamily="34" charset="0"/>
              </a:rPr>
              <a:t>Modify kitchen access for people with medical conditions requiring access to food outside the usual meal times; provide for unique dietary requirements</a:t>
            </a:r>
            <a:endParaRPr lang="en-US" dirty="0"/>
          </a:p>
          <a:p>
            <a:pPr marL="609600" indent="-609600">
              <a:spcBef>
                <a:spcPts val="0"/>
              </a:spcBef>
              <a:spcAft>
                <a:spcPts val="1800"/>
              </a:spcAft>
              <a:buFont typeface="Wingdings" pitchFamily="34" charset="0"/>
              <a:buChar char="§"/>
              <a:defRPr/>
            </a:pPr>
            <a:r>
              <a:rPr lang="en-US" dirty="0">
                <a:solidFill>
                  <a:schemeClr val="accent6"/>
                </a:solidFill>
                <a:latin typeface="+mn-lt"/>
                <a:cs typeface="Arial" pitchFamily="34" charset="0"/>
              </a:rPr>
              <a:t>Provide way-finding assistance to those with low vision</a:t>
            </a:r>
          </a:p>
          <a:p>
            <a:pPr marL="609600" indent="-609600">
              <a:spcBef>
                <a:spcPts val="0"/>
              </a:spcBef>
              <a:spcAft>
                <a:spcPts val="1800"/>
              </a:spcAft>
              <a:buFont typeface="Wingdings" pitchFamily="34" charset="0"/>
              <a:buChar char="§"/>
              <a:defRPr/>
            </a:pPr>
            <a:r>
              <a:rPr lang="en-US" dirty="0">
                <a:solidFill>
                  <a:schemeClr val="accent6"/>
                </a:solidFill>
                <a:latin typeface="+mn-lt"/>
                <a:cs typeface="Arial" pitchFamily="34" charset="0"/>
              </a:rPr>
              <a:t>Provide assistive technology for visual, non-verbal or non-English communicators</a:t>
            </a:r>
          </a:p>
          <a:p>
            <a:pPr marL="609600" indent="-609600">
              <a:spcBef>
                <a:spcPts val="0"/>
              </a:spcBef>
              <a:spcAft>
                <a:spcPts val="1800"/>
              </a:spcAft>
              <a:buFont typeface="Wingdings" pitchFamily="34" charset="0"/>
              <a:buChar char="§"/>
              <a:defRPr/>
            </a:pPr>
            <a:r>
              <a:rPr lang="en-US" dirty="0">
                <a:latin typeface="+mn-lt"/>
                <a:cs typeface="Arial" pitchFamily="34" charset="0"/>
              </a:rPr>
              <a:t>Provide quiet space for those who need it</a:t>
            </a:r>
            <a:endParaRPr lang="en-US" dirty="0">
              <a:solidFill>
                <a:schemeClr val="accent6"/>
              </a:solidFill>
              <a:latin typeface="+mn-lt"/>
              <a:cs typeface="Arial" pitchFamily="34" charset="0"/>
            </a:endParaRPr>
          </a:p>
        </p:txBody>
      </p:sp>
      <p:sp>
        <p:nvSpPr>
          <p:cNvPr id="6" name="TextBox 5">
            <a:extLst>
              <a:ext uri="{FF2B5EF4-FFF2-40B4-BE49-F238E27FC236}">
                <a16:creationId xmlns:a16="http://schemas.microsoft.com/office/drawing/2014/main" id="{659F4F21-9B9F-41D8-8F78-12AA51D9F0D5}"/>
              </a:ext>
            </a:extLst>
          </p:cNvPr>
          <p:cNvSpPr txBox="1"/>
          <p:nvPr/>
        </p:nvSpPr>
        <p:spPr>
          <a:xfrm>
            <a:off x="8181219" y="6169922"/>
            <a:ext cx="454781" cy="461665"/>
          </a:xfrm>
          <a:prstGeom prst="rect">
            <a:avLst/>
          </a:prstGeom>
          <a:noFill/>
        </p:spPr>
        <p:txBody>
          <a:bodyPr wrap="square" rtlCol="0">
            <a:spAutoFit/>
          </a:bodyPr>
          <a:lstStyle/>
          <a:p>
            <a:pPr algn="ctr"/>
            <a:fld id="{C632FA19-52B9-441D-A993-709EF093C9ED}" type="slidenum">
              <a:rPr lang="en-US" sz="2400" smtClean="0"/>
              <a:pPr algn="ctr"/>
              <a:t>9</a:t>
            </a:fld>
            <a:endParaRPr lang="en-US" sz="2400" dirty="0"/>
          </a:p>
        </p:txBody>
      </p:sp>
    </p:spTree>
  </p:cSld>
  <p:clrMapOvr>
    <a:masterClrMapping/>
  </p:clrMapOvr>
</p:sld>
</file>

<file path=ppt/theme/theme1.xml><?xml version="1.0" encoding="utf-8"?>
<a:theme xmlns:a="http://schemas.openxmlformats.org/drawingml/2006/main" name="TemplateMasterOption1">
  <a:themeElements>
    <a:clrScheme name="Custom 2">
      <a:dk1>
        <a:srgbClr val="6D6E70"/>
      </a:dk1>
      <a:lt1>
        <a:sysClr val="window" lastClr="FFFFFF"/>
      </a:lt1>
      <a:dk2>
        <a:srgbClr val="6D6E70"/>
      </a:dk2>
      <a:lt2>
        <a:srgbClr val="F8F8F8"/>
      </a:lt2>
      <a:accent1>
        <a:srgbClr val="D33320"/>
      </a:accent1>
      <a:accent2>
        <a:srgbClr val="ED1B2E"/>
      </a:accent2>
      <a:accent3>
        <a:srgbClr val="6D6E70"/>
      </a:accent3>
      <a:accent4>
        <a:srgbClr val="9F9FA3"/>
      </a:accent4>
      <a:accent5>
        <a:srgbClr val="D7D7D8"/>
      </a:accent5>
      <a:accent6>
        <a:srgbClr val="000000"/>
      </a:accent6>
      <a:hlink>
        <a:srgbClr val="0091CD"/>
      </a:hlink>
      <a:folHlink>
        <a:srgbClr val="004B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TemplateMasterOption1</Template>
  <TotalTime>3158</TotalTime>
  <Words>2133</Words>
  <Application>Microsoft Office PowerPoint</Application>
  <PresentationFormat>On-screen Show (4:3)</PresentationFormat>
  <Paragraphs>269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Akzidenz-Grotesk Std Med</vt:lpstr>
      <vt:lpstr>Arial</vt:lpstr>
      <vt:lpstr>Aril</vt:lpstr>
      <vt:lpstr>Calibri</vt:lpstr>
      <vt:lpstr>Symbol</vt:lpstr>
      <vt:lpstr>Times New Roman</vt:lpstr>
      <vt:lpstr>Wingdings</vt:lpstr>
      <vt:lpstr>TemplateMasterOption1</vt:lpstr>
      <vt:lpstr>PowerPoint Presentation</vt:lpstr>
      <vt:lpstr>Presentation Objectives</vt:lpstr>
      <vt:lpstr>FEMA Definition of Functional Needs Support Services</vt:lpstr>
      <vt:lpstr>Access and Functional Needs are Universal </vt:lpstr>
      <vt:lpstr>PowerPoint Presentation</vt:lpstr>
      <vt:lpstr>Medical Needs Versus Access and Functional  Needs</vt:lpstr>
      <vt:lpstr> Health Needs Accommodated in a Congregate Population Shelter</vt:lpstr>
      <vt:lpstr>Addressing Functional Needs Support Services (FNSS)</vt:lpstr>
      <vt:lpstr>Examples of Accommodation</vt:lpstr>
      <vt:lpstr>Community Planning</vt:lpstr>
      <vt:lpstr>Shelter Planning</vt:lpstr>
      <vt:lpstr>Red Cross Sheltering Philosophy</vt:lpstr>
      <vt:lpstr>PowerPoint Presentation</vt:lpstr>
      <vt:lpstr>Red Cross Process for Understanding Client Needs</vt:lpstr>
      <vt:lpstr>CMIST – A Functional Framework</vt:lpstr>
      <vt:lpstr>Most Common Needs</vt:lpstr>
      <vt:lpstr>Additional Most Common Needs</vt:lpstr>
      <vt:lpstr>Most Common Needs</vt:lpstr>
      <vt:lpstr>Planning Key Considerations</vt:lpstr>
      <vt:lpstr>Other Planning Key Considerations</vt:lpstr>
      <vt:lpstr>Response Key Considerations</vt:lpstr>
      <vt:lpstr>Red Cross Process</vt:lpstr>
      <vt:lpstr>Red Cross Training </vt:lpstr>
      <vt:lpstr>Best Practices in Response</vt:lpstr>
      <vt:lpstr>Additional Response Best Practices</vt:lpstr>
      <vt:lpstr>Resources</vt:lpstr>
      <vt:lpstr>PowerPoint Presentation</vt:lpstr>
      <vt:lpstr>Contact</vt:lpstr>
    </vt:vector>
  </TitlesOfParts>
  <Company>American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galifianakisk</dc:creator>
  <cp:lastModifiedBy>Lewis Kraus</cp:lastModifiedBy>
  <cp:revision>554</cp:revision>
  <dcterms:created xsi:type="dcterms:W3CDTF">2012-02-21T21:04:06Z</dcterms:created>
  <dcterms:modified xsi:type="dcterms:W3CDTF">2019-01-15T19:32:20Z</dcterms:modified>
</cp:coreProperties>
</file>